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6" r:id="rId3"/>
    <p:sldMasterId id="2147483759" r:id="rId4"/>
    <p:sldMasterId id="2147483773" r:id="rId5"/>
  </p:sldMasterIdLst>
  <p:notesMasterIdLst>
    <p:notesMasterId r:id="rId30"/>
  </p:notesMasterIdLst>
  <p:handoutMasterIdLst>
    <p:handoutMasterId r:id="rId31"/>
  </p:handoutMasterIdLst>
  <p:sldIdLst>
    <p:sldId id="259" r:id="rId6"/>
    <p:sldId id="306" r:id="rId7"/>
    <p:sldId id="490" r:id="rId8"/>
    <p:sldId id="491" r:id="rId9"/>
    <p:sldId id="487" r:id="rId10"/>
    <p:sldId id="470" r:id="rId11"/>
    <p:sldId id="433" r:id="rId12"/>
    <p:sldId id="496" r:id="rId13"/>
    <p:sldId id="495" r:id="rId14"/>
    <p:sldId id="500" r:id="rId15"/>
    <p:sldId id="501" r:id="rId16"/>
    <p:sldId id="497" r:id="rId17"/>
    <p:sldId id="498" r:id="rId18"/>
    <p:sldId id="499" r:id="rId19"/>
    <p:sldId id="502" r:id="rId20"/>
    <p:sldId id="503" r:id="rId21"/>
    <p:sldId id="504" r:id="rId22"/>
    <p:sldId id="505" r:id="rId23"/>
    <p:sldId id="507" r:id="rId24"/>
    <p:sldId id="473" r:id="rId25"/>
    <p:sldId id="475" r:id="rId26"/>
    <p:sldId id="494" r:id="rId27"/>
    <p:sldId id="493" r:id="rId28"/>
    <p:sldId id="377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59" autoAdjust="0"/>
    <p:restoredTop sz="93848" autoAdjust="0"/>
  </p:normalViewPr>
  <p:slideViewPr>
    <p:cSldViewPr>
      <p:cViewPr varScale="1">
        <p:scale>
          <a:sx n="50" d="100"/>
          <a:sy n="50" d="100"/>
        </p:scale>
        <p:origin x="-101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500264661777766E-2"/>
          <c:y val="1.7463224524854826E-2"/>
          <c:w val="0.77915457915287289"/>
          <c:h val="0.866014335808581"/>
        </c:manualLayout>
      </c:layout>
      <c:bar3DChart>
        <c:barDir val="col"/>
        <c:grouping val="stacked"/>
        <c:ser>
          <c:idx val="1"/>
          <c:order val="0"/>
          <c:tx>
            <c:strRef>
              <c:f>Conv!$A$1</c:f>
              <c:strCache>
                <c:ptCount val="1"/>
                <c:pt idx="0">
                  <c:v>CONVENTIONAL DATA TYPE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2-412E-BEF9-DB70DA475384}"/>
            </c:ext>
          </c:extLst>
        </c:ser>
        <c:ser>
          <c:idx val="2"/>
          <c:order val="1"/>
          <c:tx>
            <c:strRef>
              <c:f>Conv!$A$2</c:f>
              <c:strCache>
                <c:ptCount val="1"/>
                <c:pt idx="0">
                  <c:v>SYNOPTIC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Conv!$B$2:$R$2</c:f>
              <c:numCache>
                <c:formatCode>0</c:formatCode>
                <c:ptCount val="17"/>
                <c:pt idx="0">
                  <c:v>13137.833333333332</c:v>
                </c:pt>
                <c:pt idx="1">
                  <c:v>14626.666666666664</c:v>
                </c:pt>
                <c:pt idx="2">
                  <c:v>19459.166666666661</c:v>
                </c:pt>
                <c:pt idx="3">
                  <c:v>20998.833333333332</c:v>
                </c:pt>
                <c:pt idx="4">
                  <c:v>21475.083333333336</c:v>
                </c:pt>
                <c:pt idx="5">
                  <c:v>21807.416666666661</c:v>
                </c:pt>
                <c:pt idx="6">
                  <c:v>22159.25</c:v>
                </c:pt>
                <c:pt idx="7">
                  <c:v>22538.916666666664</c:v>
                </c:pt>
                <c:pt idx="8">
                  <c:v>22984.75</c:v>
                </c:pt>
                <c:pt idx="9">
                  <c:v>23099.666666666697</c:v>
                </c:pt>
                <c:pt idx="10">
                  <c:v>23681.5</c:v>
                </c:pt>
                <c:pt idx="11">
                  <c:v>24232.388888888894</c:v>
                </c:pt>
                <c:pt idx="12">
                  <c:v>24848.916666666664</c:v>
                </c:pt>
                <c:pt idx="13" formatCode="General">
                  <c:v>25090.916666666664</c:v>
                </c:pt>
                <c:pt idx="14">
                  <c:v>23647.166666666664</c:v>
                </c:pt>
                <c:pt idx="15">
                  <c:v>27204.333333333328</c:v>
                </c:pt>
                <c:pt idx="16">
                  <c:v>27011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52-412E-BEF9-DB70DA475384}"/>
            </c:ext>
          </c:extLst>
        </c:ser>
        <c:ser>
          <c:idx val="3"/>
          <c:order val="2"/>
          <c:tx>
            <c:strRef>
              <c:f>Conv!$A$3</c:f>
              <c:strCache>
                <c:ptCount val="1"/>
                <c:pt idx="0">
                  <c:v>METAR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Conv!$B$3:$R$3</c:f>
              <c:numCache>
                <c:formatCode>0</c:formatCode>
                <c:ptCount val="17"/>
                <c:pt idx="0">
                  <c:v>26071.833333333328</c:v>
                </c:pt>
                <c:pt idx="1">
                  <c:v>27057.416666666664</c:v>
                </c:pt>
                <c:pt idx="2">
                  <c:v>29222.25</c:v>
                </c:pt>
                <c:pt idx="3">
                  <c:v>30715.416666666664</c:v>
                </c:pt>
                <c:pt idx="4">
                  <c:v>33143.666666666657</c:v>
                </c:pt>
                <c:pt idx="5">
                  <c:v>34939.75</c:v>
                </c:pt>
                <c:pt idx="6">
                  <c:v>36260.083333333336</c:v>
                </c:pt>
                <c:pt idx="7">
                  <c:v>37800.166666666657</c:v>
                </c:pt>
                <c:pt idx="8">
                  <c:v>38316</c:v>
                </c:pt>
                <c:pt idx="9">
                  <c:v>40212.666666666657</c:v>
                </c:pt>
                <c:pt idx="10">
                  <c:v>41653.25</c:v>
                </c:pt>
                <c:pt idx="11">
                  <c:v>43045.166666666657</c:v>
                </c:pt>
                <c:pt idx="12">
                  <c:v>43150.333333333336</c:v>
                </c:pt>
                <c:pt idx="13">
                  <c:v>44870.833333333336</c:v>
                </c:pt>
                <c:pt idx="14">
                  <c:v>47090.5</c:v>
                </c:pt>
                <c:pt idx="15">
                  <c:v>46618.833333333336</c:v>
                </c:pt>
                <c:pt idx="16">
                  <c:v>46861.3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52-412E-BEF9-DB70DA475384}"/>
            </c:ext>
          </c:extLst>
        </c:ser>
        <c:ser>
          <c:idx val="4"/>
          <c:order val="3"/>
          <c:tx>
            <c:strRef>
              <c:f>Conv!$A$4</c:f>
              <c:strCache>
                <c:ptCount val="1"/>
                <c:pt idx="0">
                  <c:v>Ship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Conv!$B$4:$R$4</c:f>
              <c:numCache>
                <c:formatCode>0</c:formatCode>
                <c:ptCount val="17"/>
                <c:pt idx="0">
                  <c:v>661.25</c:v>
                </c:pt>
                <c:pt idx="1">
                  <c:v>681.75</c:v>
                </c:pt>
                <c:pt idx="2">
                  <c:v>708.16666666666663</c:v>
                </c:pt>
                <c:pt idx="3">
                  <c:v>737.0833333333336</c:v>
                </c:pt>
                <c:pt idx="4">
                  <c:v>737.66666666666663</c:v>
                </c:pt>
                <c:pt idx="5">
                  <c:v>817.41666666666663</c:v>
                </c:pt>
                <c:pt idx="6">
                  <c:v>922.0833333333336</c:v>
                </c:pt>
                <c:pt idx="7">
                  <c:v>985.83333333333348</c:v>
                </c:pt>
                <c:pt idx="8">
                  <c:v>1109.416666666667</c:v>
                </c:pt>
                <c:pt idx="9">
                  <c:v>1112.6666666666702</c:v>
                </c:pt>
                <c:pt idx="10">
                  <c:v>1488.75</c:v>
                </c:pt>
                <c:pt idx="11" formatCode="General">
                  <c:v>1563.4444444444441</c:v>
                </c:pt>
                <c:pt idx="12">
                  <c:v>1547.6666666666667</c:v>
                </c:pt>
                <c:pt idx="13">
                  <c:v>1614.8333333333328</c:v>
                </c:pt>
                <c:pt idx="14">
                  <c:v>1638.6666666666667</c:v>
                </c:pt>
                <c:pt idx="15">
                  <c:v>1634.0833333333328</c:v>
                </c:pt>
                <c:pt idx="16">
                  <c:v>1582.7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52-412E-BEF9-DB70DA475384}"/>
            </c:ext>
          </c:extLst>
        </c:ser>
        <c:ser>
          <c:idx val="5"/>
          <c:order val="4"/>
          <c:tx>
            <c:strRef>
              <c:f>Conv!$A$5</c:f>
              <c:strCache>
                <c:ptCount val="1"/>
                <c:pt idx="0">
                  <c:v>Drifting Buoy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Conv!$B$5:$R$5</c:f>
              <c:numCache>
                <c:formatCode>0</c:formatCode>
                <c:ptCount val="17"/>
                <c:pt idx="0">
                  <c:v>2505.25</c:v>
                </c:pt>
                <c:pt idx="1">
                  <c:v>3011.8333333333348</c:v>
                </c:pt>
                <c:pt idx="2">
                  <c:v>3340.0833333333344</c:v>
                </c:pt>
                <c:pt idx="3">
                  <c:v>5348.75</c:v>
                </c:pt>
                <c:pt idx="4">
                  <c:v>7215.75</c:v>
                </c:pt>
                <c:pt idx="5">
                  <c:v>7210.6666666666697</c:v>
                </c:pt>
                <c:pt idx="6">
                  <c:v>9142</c:v>
                </c:pt>
                <c:pt idx="7">
                  <c:v>9330.9166666666642</c:v>
                </c:pt>
                <c:pt idx="8">
                  <c:v>10249</c:v>
                </c:pt>
                <c:pt idx="9">
                  <c:v>9684</c:v>
                </c:pt>
                <c:pt idx="10">
                  <c:v>7505.5</c:v>
                </c:pt>
                <c:pt idx="11">
                  <c:v>7396.75</c:v>
                </c:pt>
                <c:pt idx="12">
                  <c:v>9057.5</c:v>
                </c:pt>
                <c:pt idx="13">
                  <c:v>9130.1666666666642</c:v>
                </c:pt>
                <c:pt idx="14">
                  <c:v>7338</c:v>
                </c:pt>
                <c:pt idx="15">
                  <c:v>5013.8333333333321</c:v>
                </c:pt>
                <c:pt idx="16">
                  <c:v>2984.7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52-412E-BEF9-DB70DA475384}"/>
            </c:ext>
          </c:extLst>
        </c:ser>
        <c:ser>
          <c:idx val="6"/>
          <c:order val="5"/>
          <c:tx>
            <c:strRef>
              <c:f>Conv!$A$6</c:f>
              <c:strCache>
                <c:ptCount val="1"/>
                <c:pt idx="0">
                  <c:v>Moored Buoy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Conv!$B$6:$R$6</c:f>
              <c:numCache>
                <c:formatCode>0</c:formatCode>
                <c:ptCount val="17"/>
                <c:pt idx="0">
                  <c:v>833.16666666666663</c:v>
                </c:pt>
                <c:pt idx="1">
                  <c:v>916.41666666666663</c:v>
                </c:pt>
                <c:pt idx="2">
                  <c:v>1057.1666666666667</c:v>
                </c:pt>
                <c:pt idx="3">
                  <c:v>1266.416666666667</c:v>
                </c:pt>
                <c:pt idx="4">
                  <c:v>1489.416666666667</c:v>
                </c:pt>
                <c:pt idx="5">
                  <c:v>1687.1666666666667</c:v>
                </c:pt>
                <c:pt idx="6">
                  <c:v>1793.6666666666667</c:v>
                </c:pt>
                <c:pt idx="7">
                  <c:v>2007.5833333333328</c:v>
                </c:pt>
                <c:pt idx="8">
                  <c:v>2178.3333333333348</c:v>
                </c:pt>
                <c:pt idx="9">
                  <c:v>2088</c:v>
                </c:pt>
                <c:pt idx="10">
                  <c:v>2593.25</c:v>
                </c:pt>
                <c:pt idx="11">
                  <c:v>2761.8333333333348</c:v>
                </c:pt>
                <c:pt idx="12">
                  <c:v>2847.75</c:v>
                </c:pt>
                <c:pt idx="13">
                  <c:v>3170.6666666666656</c:v>
                </c:pt>
                <c:pt idx="14">
                  <c:v>3639.1666666666656</c:v>
                </c:pt>
                <c:pt idx="15">
                  <c:v>4088.9166666666661</c:v>
                </c:pt>
                <c:pt idx="16">
                  <c:v>4182.9000000000005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52-412E-BEF9-DB70DA475384}"/>
            </c:ext>
          </c:extLst>
        </c:ser>
        <c:ser>
          <c:idx val="7"/>
          <c:order val="6"/>
          <c:tx>
            <c:strRef>
              <c:f>Conv!$A$7</c:f>
              <c:strCache>
                <c:ptCount val="1"/>
                <c:pt idx="0">
                  <c:v>CMAN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Conv!$B$7:$R$7</c:f>
              <c:numCache>
                <c:formatCode>0</c:formatCode>
                <c:ptCount val="17"/>
                <c:pt idx="0">
                  <c:v>368.08333333333331</c:v>
                </c:pt>
                <c:pt idx="1">
                  <c:v>392</c:v>
                </c:pt>
                <c:pt idx="2">
                  <c:v>475.1666666666668</c:v>
                </c:pt>
                <c:pt idx="3">
                  <c:v>593.16666666666663</c:v>
                </c:pt>
                <c:pt idx="4">
                  <c:v>778.33333333333348</c:v>
                </c:pt>
                <c:pt idx="5">
                  <c:v>1328.75</c:v>
                </c:pt>
                <c:pt idx="6">
                  <c:v>2740.75</c:v>
                </c:pt>
                <c:pt idx="7">
                  <c:v>3972.3333333333348</c:v>
                </c:pt>
                <c:pt idx="8">
                  <c:v>4061.3333333333348</c:v>
                </c:pt>
                <c:pt idx="9">
                  <c:v>3975</c:v>
                </c:pt>
                <c:pt idx="10">
                  <c:v>4053.5</c:v>
                </c:pt>
                <c:pt idx="11">
                  <c:v>4090.3333333333348</c:v>
                </c:pt>
                <c:pt idx="12">
                  <c:v>4124.3333333333321</c:v>
                </c:pt>
                <c:pt idx="13">
                  <c:v>4051</c:v>
                </c:pt>
                <c:pt idx="14">
                  <c:v>4047.25</c:v>
                </c:pt>
                <c:pt idx="15">
                  <c:v>4047.1666666666656</c:v>
                </c:pt>
                <c:pt idx="16">
                  <c:v>4247.6000000000004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52-412E-BEF9-DB70DA475384}"/>
            </c:ext>
          </c:extLst>
        </c:ser>
        <c:ser>
          <c:idx val="8"/>
          <c:order val="7"/>
          <c:tx>
            <c:strRef>
              <c:f>Conv!$A$8</c:f>
              <c:strCache>
                <c:ptCount val="1"/>
                <c:pt idx="0">
                  <c:v>Tide Gauge &amp; Coast Guard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Conv!$B$8:$R$8</c:f>
              <c:numCache>
                <c:formatCode>0</c:formatCode>
                <c:ptCount val="17"/>
                <c:pt idx="0">
                  <c:v>836.25</c:v>
                </c:pt>
                <c:pt idx="1">
                  <c:v>799.5833333333336</c:v>
                </c:pt>
                <c:pt idx="2">
                  <c:v>822.91666666666663</c:v>
                </c:pt>
                <c:pt idx="3">
                  <c:v>685.66666666666663</c:v>
                </c:pt>
                <c:pt idx="4">
                  <c:v>833.16666666666663</c:v>
                </c:pt>
                <c:pt idx="5">
                  <c:v>780.5833333333336</c:v>
                </c:pt>
                <c:pt idx="6">
                  <c:v>861.66666666666663</c:v>
                </c:pt>
                <c:pt idx="7">
                  <c:v>805.5</c:v>
                </c:pt>
                <c:pt idx="8">
                  <c:v>827.5833333333336</c:v>
                </c:pt>
                <c:pt idx="9">
                  <c:v>872.33333333333303</c:v>
                </c:pt>
                <c:pt idx="10">
                  <c:v>2029.25</c:v>
                </c:pt>
                <c:pt idx="11">
                  <c:v>3609.3611111111113</c:v>
                </c:pt>
                <c:pt idx="12">
                  <c:v>6144.583333333333</c:v>
                </c:pt>
                <c:pt idx="13">
                  <c:v>6032.1666666666688</c:v>
                </c:pt>
                <c:pt idx="14">
                  <c:v>6121.333333333333</c:v>
                </c:pt>
                <c:pt idx="15">
                  <c:v>5824.5833333333321</c:v>
                </c:pt>
                <c:pt idx="16">
                  <c:v>5726.9000000000005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D52-412E-BEF9-DB70DA475384}"/>
            </c:ext>
          </c:extLst>
        </c:ser>
        <c:ser>
          <c:idx val="9"/>
          <c:order val="8"/>
          <c:tx>
            <c:strRef>
              <c:f>Conv!$A$9</c:f>
              <c:strCache>
                <c:ptCount val="1"/>
                <c:pt idx="0">
                  <c:v>MSLP Bogus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Conv!$B$9:$R$9</c:f>
              <c:numCache>
                <c:formatCode>0</c:formatCode>
                <c:ptCount val="17"/>
                <c:pt idx="0" formatCode="General">
                  <c:v>0</c:v>
                </c:pt>
                <c:pt idx="1">
                  <c:v>230.25</c:v>
                </c:pt>
                <c:pt idx="2">
                  <c:v>299</c:v>
                </c:pt>
                <c:pt idx="3">
                  <c:v>174.33333333333337</c:v>
                </c:pt>
                <c:pt idx="4">
                  <c:v>268.41666666666674</c:v>
                </c:pt>
                <c:pt idx="5">
                  <c:v>306.83333333333331</c:v>
                </c:pt>
                <c:pt idx="6">
                  <c:v>340.25</c:v>
                </c:pt>
                <c:pt idx="7">
                  <c:v>361.91666666666674</c:v>
                </c:pt>
                <c:pt idx="8">
                  <c:v>215.5</c:v>
                </c:pt>
                <c:pt idx="9">
                  <c:v>0</c:v>
                </c:pt>
                <c:pt idx="10">
                  <c:v>0</c:v>
                </c:pt>
                <c:pt idx="11" formatCode="General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52-412E-BEF9-DB70DA475384}"/>
            </c:ext>
          </c:extLst>
        </c:ser>
        <c:ser>
          <c:idx val="10"/>
          <c:order val="9"/>
          <c:tx>
            <c:strRef>
              <c:f>Conv!$A$10</c:f>
              <c:strCache>
                <c:ptCount val="1"/>
                <c:pt idx="0">
                  <c:v>Fixed Land RAOB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Conv!$B$10:$R$10</c:f>
              <c:numCache>
                <c:formatCode>0</c:formatCode>
                <c:ptCount val="17"/>
                <c:pt idx="0">
                  <c:v>619.91666666666663</c:v>
                </c:pt>
                <c:pt idx="1">
                  <c:v>606.16666666666663</c:v>
                </c:pt>
                <c:pt idx="2">
                  <c:v>610.25</c:v>
                </c:pt>
                <c:pt idx="3">
                  <c:v>630.91666666666663</c:v>
                </c:pt>
                <c:pt idx="4">
                  <c:v>645.0833333333336</c:v>
                </c:pt>
                <c:pt idx="5">
                  <c:v>649.66666666666663</c:v>
                </c:pt>
                <c:pt idx="6">
                  <c:v>653.16666666666663</c:v>
                </c:pt>
                <c:pt idx="7">
                  <c:v>657.75</c:v>
                </c:pt>
                <c:pt idx="8">
                  <c:v>660.16666666666663</c:v>
                </c:pt>
                <c:pt idx="9">
                  <c:v>670</c:v>
                </c:pt>
                <c:pt idx="10">
                  <c:v>665.25</c:v>
                </c:pt>
                <c:pt idx="11">
                  <c:v>641.5</c:v>
                </c:pt>
                <c:pt idx="12">
                  <c:v>637.16666666666663</c:v>
                </c:pt>
                <c:pt idx="13">
                  <c:v>635.75</c:v>
                </c:pt>
                <c:pt idx="14">
                  <c:v>670.5833333333336</c:v>
                </c:pt>
                <c:pt idx="15">
                  <c:v>681.75</c:v>
                </c:pt>
                <c:pt idx="16">
                  <c:v>685.7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52-412E-BEF9-DB70DA475384}"/>
            </c:ext>
          </c:extLst>
        </c:ser>
        <c:ser>
          <c:idx val="11"/>
          <c:order val="10"/>
          <c:tx>
            <c:strRef>
              <c:f>Conv!$A$11</c:f>
              <c:strCache>
                <c:ptCount val="1"/>
                <c:pt idx="0">
                  <c:v>Mobile Land RAOB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Conv!$B$11:$R$11</c:f>
              <c:numCache>
                <c:formatCode>0</c:formatCode>
                <c:ptCount val="17"/>
                <c:pt idx="0">
                  <c:v>0.25</c:v>
                </c:pt>
                <c:pt idx="1">
                  <c:v>0</c:v>
                </c:pt>
                <c:pt idx="2">
                  <c:v>0.58333333333333348</c:v>
                </c:pt>
                <c:pt idx="3">
                  <c:v>0.75000000000000011</c:v>
                </c:pt>
                <c:pt idx="4">
                  <c:v>0</c:v>
                </c:pt>
                <c:pt idx="5">
                  <c:v>0.16666666666666669</c:v>
                </c:pt>
                <c:pt idx="6">
                  <c:v>8.3333333333333356E-2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0.16666666666666669</c:v>
                </c:pt>
                <c:pt idx="12">
                  <c:v>8.3333333333333356E-2</c:v>
                </c:pt>
                <c:pt idx="13">
                  <c:v>0.5</c:v>
                </c:pt>
                <c:pt idx="14">
                  <c:v>0.33333333333333331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52-412E-BEF9-DB70DA475384}"/>
            </c:ext>
          </c:extLst>
        </c:ser>
        <c:ser>
          <c:idx val="12"/>
          <c:order val="11"/>
          <c:tx>
            <c:strRef>
              <c:f>Conv!$A$12</c:f>
              <c:strCache>
                <c:ptCount val="1"/>
                <c:pt idx="0">
                  <c:v>Ship RAOB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Conv!$B$12:$R$12</c:f>
              <c:numCache>
                <c:formatCode>0</c:formatCode>
                <c:ptCount val="17"/>
                <c:pt idx="0" formatCode="General">
                  <c:v>0</c:v>
                </c:pt>
                <c:pt idx="1">
                  <c:v>4.5999999999999996</c:v>
                </c:pt>
                <c:pt idx="2">
                  <c:v>4.9166666666666679</c:v>
                </c:pt>
                <c:pt idx="3">
                  <c:v>4.9166666666666679</c:v>
                </c:pt>
                <c:pt idx="4">
                  <c:v>3.9166666666666661</c:v>
                </c:pt>
                <c:pt idx="5">
                  <c:v>5.166666666666667</c:v>
                </c:pt>
                <c:pt idx="6">
                  <c:v>5.25</c:v>
                </c:pt>
                <c:pt idx="7">
                  <c:v>5.75</c:v>
                </c:pt>
                <c:pt idx="8">
                  <c:v>5.5</c:v>
                </c:pt>
                <c:pt idx="9">
                  <c:v>5.3333333333333339</c:v>
                </c:pt>
                <c:pt idx="10">
                  <c:v>5.75</c:v>
                </c:pt>
                <c:pt idx="11">
                  <c:v>4.3333333333333339</c:v>
                </c:pt>
                <c:pt idx="12">
                  <c:v>4.5833333333333339</c:v>
                </c:pt>
                <c:pt idx="13">
                  <c:v>3.1666666666666665</c:v>
                </c:pt>
                <c:pt idx="14">
                  <c:v>1.3333333333333333</c:v>
                </c:pt>
                <c:pt idx="15">
                  <c:v>0.5</c:v>
                </c:pt>
                <c:pt idx="1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52-412E-BEF9-DB70DA475384}"/>
            </c:ext>
          </c:extLst>
        </c:ser>
        <c:ser>
          <c:idx val="13"/>
          <c:order val="12"/>
          <c:tx>
            <c:strRef>
              <c:f>Conv!$A$13</c:f>
              <c:strCache>
                <c:ptCount val="1"/>
                <c:pt idx="0">
                  <c:v>Dropsonde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Conv!$B$13:$R$13</c:f>
              <c:numCache>
                <c:formatCode>0</c:formatCode>
                <c:ptCount val="17"/>
                <c:pt idx="0">
                  <c:v>3.3333333333333335</c:v>
                </c:pt>
                <c:pt idx="1">
                  <c:v>2.75</c:v>
                </c:pt>
                <c:pt idx="2">
                  <c:v>3</c:v>
                </c:pt>
                <c:pt idx="3">
                  <c:v>4.5833333333333339</c:v>
                </c:pt>
                <c:pt idx="4">
                  <c:v>1.9166666666666665</c:v>
                </c:pt>
                <c:pt idx="5">
                  <c:v>2.3333333333333335</c:v>
                </c:pt>
                <c:pt idx="6">
                  <c:v>4.9166666666666679</c:v>
                </c:pt>
                <c:pt idx="7">
                  <c:v>2</c:v>
                </c:pt>
                <c:pt idx="8">
                  <c:v>4.25</c:v>
                </c:pt>
                <c:pt idx="9">
                  <c:v>2.6666666666666665</c:v>
                </c:pt>
                <c:pt idx="10">
                  <c:v>3.625</c:v>
                </c:pt>
                <c:pt idx="11">
                  <c:v>2.5</c:v>
                </c:pt>
                <c:pt idx="12">
                  <c:v>2.5833333333333339</c:v>
                </c:pt>
                <c:pt idx="13">
                  <c:v>2.0833333333333339</c:v>
                </c:pt>
                <c:pt idx="14">
                  <c:v>3.9166666666666661</c:v>
                </c:pt>
                <c:pt idx="15">
                  <c:v>1.8333333333333333</c:v>
                </c:pt>
                <c:pt idx="1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52-412E-BEF9-DB70DA475384}"/>
            </c:ext>
          </c:extLst>
        </c:ser>
        <c:ser>
          <c:idx val="14"/>
          <c:order val="13"/>
          <c:tx>
            <c:strRef>
              <c:f>Conv!$A$14</c:f>
              <c:strCache>
                <c:ptCount val="1"/>
                <c:pt idx="0">
                  <c:v>Pibal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Conv!$B$14:$R$14</c:f>
              <c:numCache>
                <c:formatCode>0</c:formatCode>
                <c:ptCount val="17"/>
                <c:pt idx="0">
                  <c:v>74.666666666666671</c:v>
                </c:pt>
                <c:pt idx="1">
                  <c:v>66.5</c:v>
                </c:pt>
                <c:pt idx="2">
                  <c:v>67.416666666666686</c:v>
                </c:pt>
                <c:pt idx="3">
                  <c:v>71.833333333333314</c:v>
                </c:pt>
                <c:pt idx="4">
                  <c:v>82.083333333333314</c:v>
                </c:pt>
                <c:pt idx="5">
                  <c:v>75.916666666666686</c:v>
                </c:pt>
                <c:pt idx="6">
                  <c:v>73.5</c:v>
                </c:pt>
                <c:pt idx="7">
                  <c:v>77.666666666666671</c:v>
                </c:pt>
                <c:pt idx="8">
                  <c:v>83.333333333333314</c:v>
                </c:pt>
                <c:pt idx="9">
                  <c:v>82.666666666666671</c:v>
                </c:pt>
                <c:pt idx="10">
                  <c:v>80.124999999999986</c:v>
                </c:pt>
                <c:pt idx="11">
                  <c:v>83.75</c:v>
                </c:pt>
                <c:pt idx="12">
                  <c:v>86.416666666666686</c:v>
                </c:pt>
                <c:pt idx="13">
                  <c:v>82.166666666666671</c:v>
                </c:pt>
                <c:pt idx="14">
                  <c:v>90.833333333333314</c:v>
                </c:pt>
                <c:pt idx="15">
                  <c:v>82</c:v>
                </c:pt>
                <c:pt idx="16">
                  <c:v>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52-412E-BEF9-DB70DA475384}"/>
            </c:ext>
          </c:extLst>
        </c:ser>
        <c:ser>
          <c:idx val="15"/>
          <c:order val="14"/>
          <c:tx>
            <c:strRef>
              <c:f>Conv!$A$15</c:f>
              <c:strCache>
                <c:ptCount val="1"/>
                <c:pt idx="0">
                  <c:v>Profiler &amp; RASS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Conv!$B$15:$R$15</c:f>
              <c:numCache>
                <c:formatCode>0</c:formatCode>
                <c:ptCount val="17"/>
                <c:pt idx="0">
                  <c:v>177.66666666666663</c:v>
                </c:pt>
                <c:pt idx="1">
                  <c:v>181.41666666666663</c:v>
                </c:pt>
                <c:pt idx="2">
                  <c:v>217.75</c:v>
                </c:pt>
                <c:pt idx="3">
                  <c:v>241.25</c:v>
                </c:pt>
                <c:pt idx="4">
                  <c:v>233.08333333333337</c:v>
                </c:pt>
                <c:pt idx="5">
                  <c:v>231.83333333333337</c:v>
                </c:pt>
                <c:pt idx="6">
                  <c:v>270.41666666666669</c:v>
                </c:pt>
                <c:pt idx="7">
                  <c:v>1075</c:v>
                </c:pt>
                <c:pt idx="8">
                  <c:v>1090.4166666666667</c:v>
                </c:pt>
                <c:pt idx="9">
                  <c:v>1116</c:v>
                </c:pt>
                <c:pt idx="10">
                  <c:v>1058.625</c:v>
                </c:pt>
                <c:pt idx="11">
                  <c:v>983.02777777777794</c:v>
                </c:pt>
                <c:pt idx="12">
                  <c:v>996.83333333333348</c:v>
                </c:pt>
                <c:pt idx="13">
                  <c:v>1184.333333333333</c:v>
                </c:pt>
                <c:pt idx="14">
                  <c:v>1532</c:v>
                </c:pt>
                <c:pt idx="15">
                  <c:v>1294.625</c:v>
                </c:pt>
                <c:pt idx="16">
                  <c:v>855.6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D52-412E-BEF9-DB70DA475384}"/>
            </c:ext>
          </c:extLst>
        </c:ser>
        <c:ser>
          <c:idx val="16"/>
          <c:order val="15"/>
          <c:tx>
            <c:strRef>
              <c:f>Conv!$A$16</c:f>
              <c:strCache>
                <c:ptCount val="1"/>
                <c:pt idx="0">
                  <c:v>VAD Wind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Conv!$B$16:$R$16</c:f>
              <c:numCache>
                <c:formatCode>0</c:formatCode>
                <c:ptCount val="17"/>
                <c:pt idx="0">
                  <c:v>1603.5833333333328</c:v>
                </c:pt>
                <c:pt idx="1">
                  <c:v>1649.916666666667</c:v>
                </c:pt>
                <c:pt idx="2">
                  <c:v>1667.8333333333328</c:v>
                </c:pt>
                <c:pt idx="3">
                  <c:v>1594.3333333333328</c:v>
                </c:pt>
                <c:pt idx="4">
                  <c:v>1595.916666666667</c:v>
                </c:pt>
                <c:pt idx="5">
                  <c:v>1630.916666666667</c:v>
                </c:pt>
                <c:pt idx="6">
                  <c:v>1701.5833333333328</c:v>
                </c:pt>
                <c:pt idx="7">
                  <c:v>1684.6666666666667</c:v>
                </c:pt>
                <c:pt idx="8">
                  <c:v>1657.25</c:v>
                </c:pt>
                <c:pt idx="9">
                  <c:v>1527</c:v>
                </c:pt>
                <c:pt idx="10">
                  <c:v>1633.25</c:v>
                </c:pt>
                <c:pt idx="11">
                  <c:v>1626.0833333333328</c:v>
                </c:pt>
                <c:pt idx="12">
                  <c:v>1661.25</c:v>
                </c:pt>
                <c:pt idx="13">
                  <c:v>1698.8333333333328</c:v>
                </c:pt>
                <c:pt idx="14">
                  <c:v>1738</c:v>
                </c:pt>
                <c:pt idx="15">
                  <c:v>1729.0833333333328</c:v>
                </c:pt>
                <c:pt idx="16">
                  <c:v>1750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D52-412E-BEF9-DB70DA475384}"/>
            </c:ext>
          </c:extLst>
        </c:ser>
        <c:ser>
          <c:idx val="17"/>
          <c:order val="16"/>
          <c:tx>
            <c:strRef>
              <c:f>Conv!$A$17</c:f>
              <c:strCache>
                <c:ptCount val="1"/>
                <c:pt idx="0">
                  <c:v>AIREP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Conv!$B$17:$R$17</c:f>
              <c:numCache>
                <c:formatCode>0</c:formatCode>
                <c:ptCount val="17"/>
                <c:pt idx="0">
                  <c:v>947.16666666666663</c:v>
                </c:pt>
                <c:pt idx="1">
                  <c:v>850</c:v>
                </c:pt>
                <c:pt idx="2">
                  <c:v>891.66666666666663</c:v>
                </c:pt>
                <c:pt idx="3">
                  <c:v>860</c:v>
                </c:pt>
                <c:pt idx="4">
                  <c:v>1112.0833333333328</c:v>
                </c:pt>
                <c:pt idx="5">
                  <c:v>893.83333333333348</c:v>
                </c:pt>
                <c:pt idx="6">
                  <c:v>883.41666666666663</c:v>
                </c:pt>
                <c:pt idx="7">
                  <c:v>862.0833333333336</c:v>
                </c:pt>
                <c:pt idx="8">
                  <c:v>855.5833333333336</c:v>
                </c:pt>
                <c:pt idx="9">
                  <c:v>1166.6666666666667</c:v>
                </c:pt>
                <c:pt idx="10">
                  <c:v>2213.5</c:v>
                </c:pt>
                <c:pt idx="11">
                  <c:v>2563.0833333333344</c:v>
                </c:pt>
                <c:pt idx="12">
                  <c:v>2890.0833333333344</c:v>
                </c:pt>
                <c:pt idx="13">
                  <c:v>3322.8333333333348</c:v>
                </c:pt>
                <c:pt idx="14">
                  <c:v>4318.25</c:v>
                </c:pt>
                <c:pt idx="15">
                  <c:v>4521.6666666666697</c:v>
                </c:pt>
                <c:pt idx="16">
                  <c:v>4776.6000000000004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D52-412E-BEF9-DB70DA475384}"/>
            </c:ext>
          </c:extLst>
        </c:ser>
        <c:ser>
          <c:idx val="18"/>
          <c:order val="17"/>
          <c:tx>
            <c:strRef>
              <c:f>Conv!$A$18</c:f>
              <c:strCache>
                <c:ptCount val="1"/>
                <c:pt idx="0">
                  <c:v>PIREP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Conv!$B$18:$R$18</c:f>
              <c:numCache>
                <c:formatCode>0</c:formatCode>
                <c:ptCount val="17"/>
                <c:pt idx="0">
                  <c:v>250.83333333333337</c:v>
                </c:pt>
                <c:pt idx="1">
                  <c:v>231</c:v>
                </c:pt>
                <c:pt idx="2">
                  <c:v>244.33333333333337</c:v>
                </c:pt>
                <c:pt idx="3">
                  <c:v>243.33333333333337</c:v>
                </c:pt>
                <c:pt idx="4">
                  <c:v>285.83333333333331</c:v>
                </c:pt>
                <c:pt idx="5">
                  <c:v>307.58333333333331</c:v>
                </c:pt>
                <c:pt idx="6">
                  <c:v>292.91666666666674</c:v>
                </c:pt>
                <c:pt idx="7">
                  <c:v>282.83333333333331</c:v>
                </c:pt>
                <c:pt idx="8">
                  <c:v>273.41666666666674</c:v>
                </c:pt>
                <c:pt idx="9">
                  <c:v>339.33333333333331</c:v>
                </c:pt>
                <c:pt idx="10">
                  <c:v>218.625</c:v>
                </c:pt>
                <c:pt idx="11">
                  <c:v>211.83333333333337</c:v>
                </c:pt>
                <c:pt idx="12">
                  <c:v>226.25</c:v>
                </c:pt>
                <c:pt idx="13">
                  <c:v>248.66666666666663</c:v>
                </c:pt>
                <c:pt idx="14">
                  <c:v>283.1666666666668</c:v>
                </c:pt>
                <c:pt idx="15">
                  <c:v>355.6666666666668</c:v>
                </c:pt>
                <c:pt idx="16">
                  <c:v>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D52-412E-BEF9-DB70DA475384}"/>
            </c:ext>
          </c:extLst>
        </c:ser>
        <c:ser>
          <c:idx val="19"/>
          <c:order val="18"/>
          <c:tx>
            <c:strRef>
              <c:f>Conv!$A$19</c:f>
              <c:strCache>
                <c:ptCount val="1"/>
                <c:pt idx="0">
                  <c:v>AMDAR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Conv!$B$19:$R$19</c:f>
              <c:numCache>
                <c:formatCode>0</c:formatCode>
                <c:ptCount val="17"/>
                <c:pt idx="0">
                  <c:v>2436.5</c:v>
                </c:pt>
                <c:pt idx="1">
                  <c:v>2336.909090909091</c:v>
                </c:pt>
                <c:pt idx="2">
                  <c:v>5143</c:v>
                </c:pt>
                <c:pt idx="3">
                  <c:v>8976.4166666666661</c:v>
                </c:pt>
                <c:pt idx="4">
                  <c:v>13447.916666666664</c:v>
                </c:pt>
                <c:pt idx="5">
                  <c:v>14880.833333333332</c:v>
                </c:pt>
                <c:pt idx="6">
                  <c:v>14198</c:v>
                </c:pt>
                <c:pt idx="7">
                  <c:v>15679.25</c:v>
                </c:pt>
                <c:pt idx="8">
                  <c:v>16050.333333333332</c:v>
                </c:pt>
                <c:pt idx="9">
                  <c:v>16039</c:v>
                </c:pt>
                <c:pt idx="10">
                  <c:v>18027.875</c:v>
                </c:pt>
                <c:pt idx="11">
                  <c:v>19109.666666666661</c:v>
                </c:pt>
                <c:pt idx="12">
                  <c:v>20514.916666666661</c:v>
                </c:pt>
                <c:pt idx="13">
                  <c:v>18234</c:v>
                </c:pt>
                <c:pt idx="14">
                  <c:v>19407.166666666664</c:v>
                </c:pt>
                <c:pt idx="15">
                  <c:v>21649</c:v>
                </c:pt>
                <c:pt idx="16">
                  <c:v>44691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D52-412E-BEF9-DB70DA475384}"/>
            </c:ext>
          </c:extLst>
        </c:ser>
        <c:ser>
          <c:idx val="20"/>
          <c:order val="19"/>
          <c:tx>
            <c:strRef>
              <c:f>Conv!$A$20</c:f>
              <c:strCache>
                <c:ptCount val="1"/>
                <c:pt idx="0">
                  <c:v>U.S. MDCRS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Conv!$B$20:$R$20</c:f>
              <c:numCache>
                <c:formatCode>0</c:formatCode>
                <c:ptCount val="17"/>
                <c:pt idx="0">
                  <c:v>27776.833333333328</c:v>
                </c:pt>
                <c:pt idx="1">
                  <c:v>24759.636363636357</c:v>
                </c:pt>
                <c:pt idx="2">
                  <c:v>25574.25</c:v>
                </c:pt>
                <c:pt idx="3">
                  <c:v>25912.333333333328</c:v>
                </c:pt>
                <c:pt idx="4">
                  <c:v>30544.833333333328</c:v>
                </c:pt>
                <c:pt idx="5">
                  <c:v>33644.916666666664</c:v>
                </c:pt>
                <c:pt idx="6">
                  <c:v>30690.25</c:v>
                </c:pt>
                <c:pt idx="7">
                  <c:v>30198.166666666664</c:v>
                </c:pt>
                <c:pt idx="8">
                  <c:v>34363.5</c:v>
                </c:pt>
                <c:pt idx="9">
                  <c:v>38003.666666666657</c:v>
                </c:pt>
                <c:pt idx="10">
                  <c:v>59593.75</c:v>
                </c:pt>
                <c:pt idx="11">
                  <c:v>82468.333333333328</c:v>
                </c:pt>
                <c:pt idx="12">
                  <c:v>126654.58333333333</c:v>
                </c:pt>
                <c:pt idx="13">
                  <c:v>164834.16666666666</c:v>
                </c:pt>
                <c:pt idx="14">
                  <c:v>152877.5</c:v>
                </c:pt>
                <c:pt idx="15">
                  <c:v>168559.25</c:v>
                </c:pt>
                <c:pt idx="16">
                  <c:v>178987.3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D52-412E-BEF9-DB70DA475384}"/>
            </c:ext>
          </c:extLst>
        </c:ser>
        <c:ser>
          <c:idx val="0"/>
          <c:order val="20"/>
          <c:tx>
            <c:strRef>
              <c:f>Conv!$A$21</c:f>
              <c:strCache>
                <c:ptCount val="1"/>
                <c:pt idx="0">
                  <c:v>RECCO</c:v>
                </c:pt>
              </c:strCache>
            </c:strRef>
          </c:tx>
          <c:cat>
            <c:numRef>
              <c:f>Conv!$B$1:$R$1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Conv!$B$21:$R$21</c:f>
              <c:numCache>
                <c:formatCode>0</c:formatCode>
                <c:ptCount val="17"/>
                <c:pt idx="0">
                  <c:v>3.4166666666666661</c:v>
                </c:pt>
                <c:pt idx="1">
                  <c:v>4.4545454545454533</c:v>
                </c:pt>
                <c:pt idx="2">
                  <c:v>3.0833333333333339</c:v>
                </c:pt>
                <c:pt idx="3">
                  <c:v>3.3333333333333335</c:v>
                </c:pt>
                <c:pt idx="4">
                  <c:v>2.3333333333333335</c:v>
                </c:pt>
                <c:pt idx="5">
                  <c:v>3.1666666666666665</c:v>
                </c:pt>
                <c:pt idx="6">
                  <c:v>3.9166666666666661</c:v>
                </c:pt>
                <c:pt idx="7">
                  <c:v>2.4166666666666661</c:v>
                </c:pt>
                <c:pt idx="8">
                  <c:v>3.25</c:v>
                </c:pt>
                <c:pt idx="9">
                  <c:v>2.6666666666666665</c:v>
                </c:pt>
                <c:pt idx="10">
                  <c:v>3.8749999999999996</c:v>
                </c:pt>
                <c:pt idx="11">
                  <c:v>3.1666666666666665</c:v>
                </c:pt>
                <c:pt idx="12">
                  <c:v>3.1666666666666665</c:v>
                </c:pt>
                <c:pt idx="13">
                  <c:v>2.5</c:v>
                </c:pt>
                <c:pt idx="14">
                  <c:v>2.5833333333333339</c:v>
                </c:pt>
                <c:pt idx="15">
                  <c:v>2.75</c:v>
                </c:pt>
                <c:pt idx="16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D52-412E-BEF9-DB70DA475384}"/>
            </c:ext>
          </c:extLst>
        </c:ser>
        <c:dLbls/>
        <c:gapWidth val="55"/>
        <c:gapDepth val="55"/>
        <c:shape val="box"/>
        <c:axId val="50788608"/>
        <c:axId val="50806784"/>
        <c:axId val="0"/>
      </c:bar3DChart>
      <c:catAx>
        <c:axId val="50788608"/>
        <c:scaling>
          <c:orientation val="minMax"/>
        </c:scaling>
        <c:axPos val="b"/>
        <c:numFmt formatCode="General" sourceLinked="1"/>
        <c:majorTickMark val="none"/>
        <c:tickLblPos val="nextTo"/>
        <c:crossAx val="50806784"/>
        <c:crosses val="autoZero"/>
        <c:auto val="1"/>
        <c:lblAlgn val="ctr"/>
        <c:lblOffset val="100"/>
      </c:catAx>
      <c:valAx>
        <c:axId val="50806784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crossAx val="5078860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4099075232418385"/>
          <c:y val="1.5356454872182138E-2"/>
          <c:w val="0.15900924767581626"/>
          <c:h val="0.8927388713029687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443417923829573E-2"/>
          <c:y val="3.1771432794683752E-2"/>
          <c:w val="0.76313127769331746"/>
          <c:h val="0.89653971192506909"/>
        </c:manualLayout>
      </c:layout>
      <c:bar3DChart>
        <c:barDir val="col"/>
        <c:grouping val="stacked"/>
        <c:ser>
          <c:idx val="2"/>
          <c:order val="0"/>
          <c:tx>
            <c:strRef>
              <c:f>NonConv!$A$2</c:f>
              <c:strCache>
                <c:ptCount val="1"/>
                <c:pt idx="0">
                  <c:v>GOES sndr retr/radiances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NonConv!$B$2:$R$2</c:f>
              <c:numCache>
                <c:formatCode>#,##0</c:formatCode>
                <c:ptCount val="17"/>
                <c:pt idx="0">
                  <c:v>19484</c:v>
                </c:pt>
                <c:pt idx="1">
                  <c:v>20136.5</c:v>
                </c:pt>
                <c:pt idx="2">
                  <c:v>20263.5</c:v>
                </c:pt>
                <c:pt idx="3">
                  <c:v>193122.25</c:v>
                </c:pt>
                <c:pt idx="4">
                  <c:v>285221.16666666669</c:v>
                </c:pt>
                <c:pt idx="5">
                  <c:v>5645617.8333333321</c:v>
                </c:pt>
                <c:pt idx="6">
                  <c:v>9728923.25</c:v>
                </c:pt>
                <c:pt idx="7">
                  <c:v>8755877.25</c:v>
                </c:pt>
                <c:pt idx="8">
                  <c:v>8660216.083333334</c:v>
                </c:pt>
                <c:pt idx="9">
                  <c:v>8510651</c:v>
                </c:pt>
                <c:pt idx="10">
                  <c:v>5989967.1249999991</c:v>
                </c:pt>
                <c:pt idx="11" formatCode="_(* #,##0_);_(* \(#,##0\);_(* &quot;-&quot;??_);_(@_)">
                  <c:v>8596064.1666666642</c:v>
                </c:pt>
                <c:pt idx="12" formatCode="_(* #,##0_);_(* \(#,##0\);_(* &quot;-&quot;??_);_(@_)">
                  <c:v>8716335.333333334</c:v>
                </c:pt>
                <c:pt idx="13" formatCode="_(* #,##0_);_(* \(#,##0\);_(* &quot;-&quot;??_);_(@_)">
                  <c:v>8227186</c:v>
                </c:pt>
                <c:pt idx="14" formatCode="_(* #,##0_);_(* \(#,##0\);_(* &quot;-&quot;??_);_(@_)">
                  <c:v>7168594.5</c:v>
                </c:pt>
                <c:pt idx="15" formatCode="_(* #,##0_);_(* \(#,##0\);_(* &quot;-&quot;??_);_(@_)">
                  <c:v>4520652</c:v>
                </c:pt>
                <c:pt idx="16" formatCode="_(* #,##0_);_(* \(#,##0\);_(* &quot;-&quot;??_);_(@_)">
                  <c:v>4209641.2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43-44D8-A62E-DD8B291215D6}"/>
            </c:ext>
          </c:extLst>
        </c:ser>
        <c:ser>
          <c:idx val="3"/>
          <c:order val="1"/>
          <c:tx>
            <c:strRef>
              <c:f>NonConv!$A$3</c:f>
              <c:strCache>
                <c:ptCount val="1"/>
                <c:pt idx="0">
                  <c:v>SBUV ozone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NonConv!$B$3:$R$3</c:f>
              <c:numCache>
                <c:formatCode>#,##0</c:formatCode>
                <c:ptCount val="17"/>
                <c:pt idx="0">
                  <c:v>208.25</c:v>
                </c:pt>
                <c:pt idx="1">
                  <c:v>741.25</c:v>
                </c:pt>
                <c:pt idx="2">
                  <c:v>736.25</c:v>
                </c:pt>
                <c:pt idx="3">
                  <c:v>19473.333333333328</c:v>
                </c:pt>
                <c:pt idx="4">
                  <c:v>10932.083333333332</c:v>
                </c:pt>
                <c:pt idx="5">
                  <c:v>12620.583333333332</c:v>
                </c:pt>
                <c:pt idx="6">
                  <c:v>20133</c:v>
                </c:pt>
                <c:pt idx="7">
                  <c:v>19626.166666666664</c:v>
                </c:pt>
                <c:pt idx="8">
                  <c:v>26847.25</c:v>
                </c:pt>
                <c:pt idx="9">
                  <c:v>25195.333333333328</c:v>
                </c:pt>
                <c:pt idx="10">
                  <c:v>25392.5</c:v>
                </c:pt>
                <c:pt idx="11" formatCode="_(* #,##0_);_(* \(#,##0\);_(* &quot;-&quot;??_);_(@_)">
                  <c:v>15419.583333333332</c:v>
                </c:pt>
                <c:pt idx="12" formatCode="_(* #,##0_);_(* \(#,##0\);_(* &quot;-&quot;??_);_(@_)">
                  <c:v>9914.3333333333321</c:v>
                </c:pt>
                <c:pt idx="13" formatCode="_(* #,##0_);_(* \(#,##0\);_(* &quot;-&quot;??_);_(@_)">
                  <c:v>7197.3333333333321</c:v>
                </c:pt>
                <c:pt idx="14" formatCode="_(* #,##0_);_(* \(#,##0\);_(* &quot;-&quot;??_);_(@_)">
                  <c:v>7074.3333333333321</c:v>
                </c:pt>
                <c:pt idx="15" formatCode="_(* #,##0_);_(* \(#,##0\);_(* &quot;-&quot;??_);_(@_)">
                  <c:v>7120.6666666666697</c:v>
                </c:pt>
                <c:pt idx="16" formatCode="_(* #,##0_);_(* \(#,##0\);_(* &quot;-&quot;??_);_(@_)">
                  <c:v>7035.2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43-44D8-A62E-DD8B291215D6}"/>
            </c:ext>
          </c:extLst>
        </c:ser>
        <c:ser>
          <c:idx val="8"/>
          <c:order val="2"/>
          <c:tx>
            <c:strRef>
              <c:f>NonConv!$A$8</c:f>
              <c:strCache>
                <c:ptCount val="1"/>
                <c:pt idx="0">
                  <c:v>AMVs (all sources)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NonConv!$B$8:$R$8</c:f>
              <c:numCache>
                <c:formatCode>#,##0</c:formatCode>
                <c:ptCount val="17"/>
                <c:pt idx="0">
                  <c:v>38547</c:v>
                </c:pt>
                <c:pt idx="1">
                  <c:v>115182</c:v>
                </c:pt>
                <c:pt idx="2">
                  <c:v>132063</c:v>
                </c:pt>
                <c:pt idx="3">
                  <c:v>79709</c:v>
                </c:pt>
                <c:pt idx="4">
                  <c:v>23278</c:v>
                </c:pt>
                <c:pt idx="5">
                  <c:v>305574.75</c:v>
                </c:pt>
                <c:pt idx="6">
                  <c:v>362256.16666666669</c:v>
                </c:pt>
                <c:pt idx="7">
                  <c:v>294417</c:v>
                </c:pt>
                <c:pt idx="8">
                  <c:v>319541.33333333337</c:v>
                </c:pt>
                <c:pt idx="9">
                  <c:v>308875.33333333337</c:v>
                </c:pt>
                <c:pt idx="10">
                  <c:v>322702.5</c:v>
                </c:pt>
                <c:pt idx="11" formatCode="_(* #,##0_);_(* \(#,##0\);_(* &quot;-&quot;??_);_(@_)">
                  <c:v>352560.66666666669</c:v>
                </c:pt>
                <c:pt idx="12" formatCode="_(* #,##0_);_(* \(#,##0\);_(* &quot;-&quot;??_);_(@_)">
                  <c:v>298507.58333333337</c:v>
                </c:pt>
                <c:pt idx="13" formatCode="_(* #,##0_);_(* \(#,##0\);_(* &quot;-&quot;??_);_(@_)">
                  <c:v>608963.08333333349</c:v>
                </c:pt>
                <c:pt idx="14" formatCode="_(* #,##0_);_(* \(#,##0\);_(* &quot;-&quot;??_);_(@_)">
                  <c:v>702183.58333333349</c:v>
                </c:pt>
                <c:pt idx="15" formatCode="_(* #,##0_);_(* \(#,##0\);_(* &quot;-&quot;??_);_(@_)">
                  <c:v>887442.8333333336</c:v>
                </c:pt>
                <c:pt idx="16" formatCode="_(* #,##0_);_(* \(#,##0\);_(* &quot;-&quot;??_);_(@_)">
                  <c:v>1385565.1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43-44D8-A62E-DD8B291215D6}"/>
            </c:ext>
          </c:extLst>
        </c:ser>
        <c:ser>
          <c:idx val="15"/>
          <c:order val="3"/>
          <c:tx>
            <c:strRef>
              <c:f>NonConv!$A$15</c:f>
              <c:strCache>
                <c:ptCount val="1"/>
                <c:pt idx="0">
                  <c:v>SSM/I rain rate product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NonConv!$B$15:$R$15</c:f>
              <c:numCache>
                <c:formatCode>#,##0</c:formatCode>
                <c:ptCount val="17"/>
                <c:pt idx="0">
                  <c:v>33650.416666666664</c:v>
                </c:pt>
                <c:pt idx="1">
                  <c:v>519485.45454545465</c:v>
                </c:pt>
                <c:pt idx="2">
                  <c:v>620949.16666666674</c:v>
                </c:pt>
                <c:pt idx="3">
                  <c:v>531854</c:v>
                </c:pt>
                <c:pt idx="4">
                  <c:v>499437</c:v>
                </c:pt>
                <c:pt idx="5">
                  <c:v>380392.41666666674</c:v>
                </c:pt>
                <c:pt idx="6">
                  <c:v>377429.08333333337</c:v>
                </c:pt>
                <c:pt idx="7">
                  <c:v>306206.33333333337</c:v>
                </c:pt>
                <c:pt idx="8">
                  <c:v>31908.083333333332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43-44D8-A62E-DD8B291215D6}"/>
            </c:ext>
          </c:extLst>
        </c:ser>
        <c:ser>
          <c:idx val="17"/>
          <c:order val="4"/>
          <c:tx>
            <c:strRef>
              <c:f>NonConv!$A$17</c:f>
              <c:strCache>
                <c:ptCount val="1"/>
                <c:pt idx="0">
                  <c:v>SSM/I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NonConv!$B$17:$R$17</c:f>
              <c:numCache>
                <c:formatCode>#,##0</c:formatCode>
                <c:ptCount val="17"/>
                <c:pt idx="1">
                  <c:v>16650.111111111106</c:v>
                </c:pt>
                <c:pt idx="2">
                  <c:v>699274.58333333349</c:v>
                </c:pt>
                <c:pt idx="3">
                  <c:v>591308.66666666674</c:v>
                </c:pt>
                <c:pt idx="5">
                  <c:v>53307292.333333336</c:v>
                </c:pt>
                <c:pt idx="6">
                  <c:v>68282529.333333328</c:v>
                </c:pt>
                <c:pt idx="7">
                  <c:v>7943453.0833333321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43-44D8-A62E-DD8B291215D6}"/>
            </c:ext>
          </c:extLst>
        </c:ser>
        <c:ser>
          <c:idx val="18"/>
          <c:order val="5"/>
          <c:tx>
            <c:strRef>
              <c:f>NonConv!$A$18</c:f>
              <c:strCache>
                <c:ptCount val="1"/>
                <c:pt idx="0">
                  <c:v>SSM/I tpw &amp; wspd product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NonConv!$B$18:$R$18</c:f>
              <c:numCache>
                <c:formatCode>#,##0</c:formatCode>
                <c:ptCount val="17"/>
                <c:pt idx="0">
                  <c:v>16825</c:v>
                </c:pt>
                <c:pt idx="1">
                  <c:v>722776</c:v>
                </c:pt>
                <c:pt idx="2">
                  <c:v>344087.41666666674</c:v>
                </c:pt>
                <c:pt idx="3">
                  <c:v>220920.75</c:v>
                </c:pt>
                <c:pt idx="4">
                  <c:v>138224.16666666666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43-44D8-A62E-DD8B291215D6}"/>
            </c:ext>
          </c:extLst>
        </c:ser>
        <c:ser>
          <c:idx val="19"/>
          <c:order val="6"/>
          <c:tx>
            <c:strRef>
              <c:f>NonConv!$A$19</c:f>
              <c:strCache>
                <c:ptCount val="1"/>
                <c:pt idx="0">
                  <c:v>TRMM TMI rain rate product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NonConv!$B$19:$R$19</c:f>
              <c:numCache>
                <c:formatCode>#,##0</c:formatCode>
                <c:ptCount val="17"/>
                <c:pt idx="0">
                  <c:v>10630.25</c:v>
                </c:pt>
                <c:pt idx="1">
                  <c:v>1860945.2727272729</c:v>
                </c:pt>
                <c:pt idx="2">
                  <c:v>2263590.8333333326</c:v>
                </c:pt>
                <c:pt idx="3">
                  <c:v>1739089.9166666667</c:v>
                </c:pt>
                <c:pt idx="4">
                  <c:v>2287910.083333333</c:v>
                </c:pt>
                <c:pt idx="5">
                  <c:v>756593.08333333349</c:v>
                </c:pt>
                <c:pt idx="6">
                  <c:v>10999.25</c:v>
                </c:pt>
                <c:pt idx="7">
                  <c:v>10577.583333333332</c:v>
                </c:pt>
                <c:pt idx="8">
                  <c:v>11422.5</c:v>
                </c:pt>
                <c:pt idx="9">
                  <c:v>10610.333333333332</c:v>
                </c:pt>
                <c:pt idx="10">
                  <c:v>10213.874999999998</c:v>
                </c:pt>
                <c:pt idx="11" formatCode="_(* #,##0_);_(* \(#,##0\);_(* &quot;-&quot;??_);_(@_)">
                  <c:v>10403.666666666664</c:v>
                </c:pt>
                <c:pt idx="12" formatCode="_(* #,##0_);_(* \(#,##0\);_(* &quot;-&quot;??_);_(@_)">
                  <c:v>10389.5</c:v>
                </c:pt>
                <c:pt idx="13" formatCode="_(* #,##0_);_(* \(#,##0\);_(* &quot;-&quot;??_);_(@_)">
                  <c:v>315.83333333333331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43-44D8-A62E-DD8B291215D6}"/>
            </c:ext>
          </c:extLst>
        </c:ser>
        <c:ser>
          <c:idx val="20"/>
          <c:order val="7"/>
          <c:tx>
            <c:strRef>
              <c:f>NonConv!$A$20</c:f>
              <c:strCache>
                <c:ptCount val="1"/>
                <c:pt idx="0">
                  <c:v>QuikSCAT winds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NonConv!$B$20:$R$20</c:f>
              <c:numCache>
                <c:formatCode>#,##0</c:formatCode>
                <c:ptCount val="17"/>
                <c:pt idx="0">
                  <c:v>459343.5</c:v>
                </c:pt>
                <c:pt idx="1">
                  <c:v>466476.90909090918</c:v>
                </c:pt>
                <c:pt idx="2">
                  <c:v>159299.91666666666</c:v>
                </c:pt>
                <c:pt idx="3">
                  <c:v>588208.25</c:v>
                </c:pt>
                <c:pt idx="4">
                  <c:v>1445413.75</c:v>
                </c:pt>
                <c:pt idx="5">
                  <c:v>1862969.9166666667</c:v>
                </c:pt>
                <c:pt idx="6">
                  <c:v>1444601.166666667</c:v>
                </c:pt>
                <c:pt idx="7">
                  <c:v>1304714.8333333333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43-44D8-A62E-DD8B291215D6}"/>
            </c:ext>
          </c:extLst>
        </c:ser>
        <c:ser>
          <c:idx val="22"/>
          <c:order val="8"/>
          <c:tx>
            <c:strRef>
              <c:f>NonConv!$A$22</c:f>
              <c:strCache>
                <c:ptCount val="1"/>
                <c:pt idx="0">
                  <c:v>HIRS-2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NonConv!$B$22:$R$22</c:f>
              <c:numCache>
                <c:formatCode>#,##0</c:formatCode>
                <c:ptCount val="17"/>
                <c:pt idx="0">
                  <c:v>38974</c:v>
                </c:pt>
                <c:pt idx="1">
                  <c:v>380336</c:v>
                </c:pt>
                <c:pt idx="2">
                  <c:v>117862.83333333333</c:v>
                </c:pt>
                <c:pt idx="3">
                  <c:v>993664.58333333349</c:v>
                </c:pt>
                <c:pt idx="4">
                  <c:v>1248505.8333333333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43-44D8-A62E-DD8B291215D6}"/>
            </c:ext>
          </c:extLst>
        </c:ser>
        <c:ser>
          <c:idx val="23"/>
          <c:order val="9"/>
          <c:tx>
            <c:strRef>
              <c:f>NonConv!$A$23</c:f>
              <c:strCache>
                <c:ptCount val="1"/>
                <c:pt idx="0">
                  <c:v>HIRS-3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NonConv!$B$23:$R$23</c:f>
              <c:numCache>
                <c:formatCode>#,##0</c:formatCode>
                <c:ptCount val="17"/>
                <c:pt idx="0">
                  <c:v>22364.416666666664</c:v>
                </c:pt>
                <c:pt idx="1">
                  <c:v>153855</c:v>
                </c:pt>
                <c:pt idx="2">
                  <c:v>473865</c:v>
                </c:pt>
                <c:pt idx="3">
                  <c:v>1715127.91666667</c:v>
                </c:pt>
                <c:pt idx="4">
                  <c:v>3098670.583333333</c:v>
                </c:pt>
                <c:pt idx="5">
                  <c:v>7314271.25</c:v>
                </c:pt>
                <c:pt idx="6">
                  <c:v>6833901.25</c:v>
                </c:pt>
                <c:pt idx="7">
                  <c:v>6582535.5833333321</c:v>
                </c:pt>
                <c:pt idx="8">
                  <c:v>7027938.0833333321</c:v>
                </c:pt>
                <c:pt idx="9">
                  <c:v>5229620.3333333321</c:v>
                </c:pt>
                <c:pt idx="10">
                  <c:v>3172767.8749999995</c:v>
                </c:pt>
                <c:pt idx="11" formatCode="_(* #,##0_);_(* \(#,##0\);_(* &quot;-&quot;??_);_(@_)">
                  <c:v>1918060.25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43-44D8-A62E-DD8B291215D6}"/>
            </c:ext>
          </c:extLst>
        </c:ser>
        <c:ser>
          <c:idx val="24"/>
          <c:order val="10"/>
          <c:tx>
            <c:strRef>
              <c:f>NonConv!$A$24</c:f>
              <c:strCache>
                <c:ptCount val="1"/>
                <c:pt idx="0">
                  <c:v>HIRS-4 radiances 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NonConv!$B$24:$R$24</c:f>
              <c:numCache>
                <c:formatCode>General</c:formatCode>
                <c:ptCount val="17"/>
                <c:pt idx="5" formatCode="#,##0">
                  <c:v>5732867.75</c:v>
                </c:pt>
                <c:pt idx="6" formatCode="#,##0">
                  <c:v>6583310.75</c:v>
                </c:pt>
                <c:pt idx="7" formatCode="#,##0">
                  <c:v>6176534.25</c:v>
                </c:pt>
                <c:pt idx="8" formatCode="#,##0">
                  <c:v>9825132.1666666642</c:v>
                </c:pt>
                <c:pt idx="9" formatCode="#,##0">
                  <c:v>8583425</c:v>
                </c:pt>
                <c:pt idx="10" formatCode="#,##0">
                  <c:v>6490386</c:v>
                </c:pt>
                <c:pt idx="11" formatCode="_(* #,##0_);_(* \(#,##0\);_(* &quot;-&quot;??_);_(@_)">
                  <c:v>8527651.583333334</c:v>
                </c:pt>
                <c:pt idx="12" formatCode="_(* #,##0_);_(* \(#,##0\);_(* &quot;-&quot;??_);_(@_)">
                  <c:v>10274799.333333334</c:v>
                </c:pt>
                <c:pt idx="13" formatCode="_(* #,##0_);_(* \(#,##0\);_(* &quot;-&quot;??_);_(@_)">
                  <c:v>8114244.916666667</c:v>
                </c:pt>
                <c:pt idx="14" formatCode="_(* #,##0_);_(* \(#,##0\);_(* &quot;-&quot;??_);_(@_)">
                  <c:v>7989447.75</c:v>
                </c:pt>
                <c:pt idx="15" formatCode="_(* #,##0_);_(* \(#,##0\);_(* &quot;-&quot;??_);_(@_)">
                  <c:v>8016618.75</c:v>
                </c:pt>
                <c:pt idx="16" formatCode="_(* #,##0_);_(* \(#,##0\);_(* &quot;-&quot;??_);_(@_)">
                  <c:v>7972555.2000000002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E43-44D8-A62E-DD8B291215D6}"/>
            </c:ext>
          </c:extLst>
        </c:ser>
        <c:ser>
          <c:idx val="25"/>
          <c:order val="11"/>
          <c:tx>
            <c:strRef>
              <c:f>NonConv!$A$25</c:f>
              <c:strCache>
                <c:ptCount val="1"/>
                <c:pt idx="0">
                  <c:v>MSU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NonConv!$B$25:$R$25</c:f>
              <c:numCache>
                <c:formatCode>#,##0</c:formatCode>
                <c:ptCount val="17"/>
                <c:pt idx="0">
                  <c:v>9390.8333333333321</c:v>
                </c:pt>
                <c:pt idx="1">
                  <c:v>473262.77777777775</c:v>
                </c:pt>
                <c:pt idx="2">
                  <c:v>6353</c:v>
                </c:pt>
                <c:pt idx="3">
                  <c:v>948422.8333333336</c:v>
                </c:pt>
                <c:pt idx="4">
                  <c:v>1248505.8333333333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43-44D8-A62E-DD8B291215D6}"/>
            </c:ext>
          </c:extLst>
        </c:ser>
        <c:ser>
          <c:idx val="26"/>
          <c:order val="12"/>
          <c:tx>
            <c:strRef>
              <c:f>NonConv!$A$26</c:f>
              <c:strCache>
                <c:ptCount val="1"/>
                <c:pt idx="0">
                  <c:v>MHS radiances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NonConv!$B$26:$R$26</c:f>
              <c:numCache>
                <c:formatCode>General</c:formatCode>
                <c:ptCount val="17"/>
                <c:pt idx="5" formatCode="#,##0">
                  <c:v>6065791</c:v>
                </c:pt>
                <c:pt idx="6" formatCode="#,##0">
                  <c:v>6908993.416666667</c:v>
                </c:pt>
                <c:pt idx="7" formatCode="#,##0">
                  <c:v>6422002.3333333321</c:v>
                </c:pt>
                <c:pt idx="8" formatCode="#,##0">
                  <c:v>10094975.916666664</c:v>
                </c:pt>
                <c:pt idx="9" formatCode="#,##0">
                  <c:v>9708494.6666666642</c:v>
                </c:pt>
                <c:pt idx="10" formatCode="#,##0">
                  <c:v>9575408.125</c:v>
                </c:pt>
                <c:pt idx="11" formatCode="_(* #,##0_);_(* \(#,##0\);_(* &quot;-&quot;??_);_(@_)">
                  <c:v>12270686.166666664</c:v>
                </c:pt>
                <c:pt idx="12" formatCode="_(* #,##0_);_(* \(#,##0\);_(* &quot;-&quot;??_);_(@_)">
                  <c:v>13859216.333333334</c:v>
                </c:pt>
                <c:pt idx="13" formatCode="_(* #,##0_);_(* \(#,##0\);_(* &quot;-&quot;??_);_(@_)">
                  <c:v>11598698.083333334</c:v>
                </c:pt>
                <c:pt idx="14" formatCode="_(* #,##0_);_(* \(#,##0\);_(* &quot;-&quot;??_);_(@_)">
                  <c:v>11430847.5</c:v>
                </c:pt>
                <c:pt idx="15" formatCode="_(* #,##0_);_(* \(#,##0\);_(* &quot;-&quot;??_);_(@_)">
                  <c:v>11387922.166666664</c:v>
                </c:pt>
                <c:pt idx="16" formatCode="_(* #,##0_);_(* \(#,##0\);_(* &quot;-&quot;??_);_(@_)">
                  <c:v>11299284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E43-44D8-A62E-DD8B291215D6}"/>
            </c:ext>
          </c:extLst>
        </c:ser>
        <c:ser>
          <c:idx val="27"/>
          <c:order val="13"/>
          <c:tx>
            <c:strRef>
              <c:f>NonConv!$A$27</c:f>
              <c:strCache>
                <c:ptCount val="1"/>
                <c:pt idx="0">
                  <c:v>AMSU-A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NonConv!$B$27:$R$27</c:f>
              <c:numCache>
                <c:formatCode>#,##0</c:formatCode>
                <c:ptCount val="17"/>
                <c:pt idx="0">
                  <c:v>103523.08333333333</c:v>
                </c:pt>
                <c:pt idx="1">
                  <c:v>10106.555555555555</c:v>
                </c:pt>
                <c:pt idx="2">
                  <c:v>137674.08333333331</c:v>
                </c:pt>
                <c:pt idx="3">
                  <c:v>1853576.9166666667</c:v>
                </c:pt>
                <c:pt idx="4">
                  <c:v>3342996.1666666665</c:v>
                </c:pt>
                <c:pt idx="5">
                  <c:v>8287060.5</c:v>
                </c:pt>
                <c:pt idx="6">
                  <c:v>9705991</c:v>
                </c:pt>
                <c:pt idx="7">
                  <c:v>13239539.916666664</c:v>
                </c:pt>
                <c:pt idx="8">
                  <c:v>15495082.166666664</c:v>
                </c:pt>
                <c:pt idx="9">
                  <c:v>15676375</c:v>
                </c:pt>
                <c:pt idx="10">
                  <c:v>14722145.375000002</c:v>
                </c:pt>
                <c:pt idx="11" formatCode="_(* #,##0_);_(* \(#,##0\);_(* &quot;-&quot;??_);_(@_)">
                  <c:v>16732089.583333334</c:v>
                </c:pt>
                <c:pt idx="12" formatCode="_(* #,##0_);_(* \(#,##0\);_(* &quot;-&quot;??_);_(@_)">
                  <c:v>17324545.166666668</c:v>
                </c:pt>
                <c:pt idx="13">
                  <c:v>14512196.916666664</c:v>
                </c:pt>
                <c:pt idx="14">
                  <c:v>13585833.166666664</c:v>
                </c:pt>
                <c:pt idx="15">
                  <c:v>14428629.666666664</c:v>
                </c:pt>
                <c:pt idx="16" formatCode="_(* #,##0_);_(* \(#,##0\);_(* &quot;-&quot;??_);_(@_)">
                  <c:v>14256508.800000003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E43-44D8-A62E-DD8B291215D6}"/>
            </c:ext>
          </c:extLst>
        </c:ser>
        <c:ser>
          <c:idx val="28"/>
          <c:order val="14"/>
          <c:tx>
            <c:strRef>
              <c:f>NonConv!$A$28</c:f>
              <c:strCache>
                <c:ptCount val="1"/>
                <c:pt idx="0">
                  <c:v>AMSU-B radiances</c:v>
                </c:pt>
              </c:strCache>
            </c:strRef>
          </c:tx>
          <c:spPr>
            <a:solidFill>
              <a:srgbClr val="FF3300"/>
            </a:solidFill>
          </c:spPr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NonConv!$B$28:$R$28</c:f>
              <c:numCache>
                <c:formatCode>#,##0</c:formatCode>
                <c:ptCount val="17"/>
                <c:pt idx="0">
                  <c:v>187083.08333333331</c:v>
                </c:pt>
                <c:pt idx="1">
                  <c:v>219736.11111111112</c:v>
                </c:pt>
                <c:pt idx="2">
                  <c:v>1959713.5833333333</c:v>
                </c:pt>
                <c:pt idx="3">
                  <c:v>5947774.25</c:v>
                </c:pt>
                <c:pt idx="4">
                  <c:v>10259892</c:v>
                </c:pt>
                <c:pt idx="5">
                  <c:v>12089108.333333334</c:v>
                </c:pt>
                <c:pt idx="6">
                  <c:v>11021480.166666664</c:v>
                </c:pt>
                <c:pt idx="7">
                  <c:v>10844607</c:v>
                </c:pt>
                <c:pt idx="8">
                  <c:v>16858384.833333336</c:v>
                </c:pt>
                <c:pt idx="9">
                  <c:v>13360599</c:v>
                </c:pt>
                <c:pt idx="10">
                  <c:v>5204123.1249999991</c:v>
                </c:pt>
                <c:pt idx="11" formatCode="_(* #,##0_);_(* \(#,##0\);_(* &quot;-&quot;??_);_(@_)">
                  <c:v>3340166.75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E43-44D8-A62E-DD8B291215D6}"/>
            </c:ext>
          </c:extLst>
        </c:ser>
        <c:ser>
          <c:idx val="29"/>
          <c:order val="15"/>
          <c:tx>
            <c:strRef>
              <c:f>NonConv!$A$29</c:f>
              <c:strCache>
                <c:ptCount val="1"/>
                <c:pt idx="0">
                  <c:v>AIRS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NonConv!$B$29:$R$29</c:f>
              <c:numCache>
                <c:formatCode>General</c:formatCode>
                <c:ptCount val="17"/>
                <c:pt idx="3" formatCode="#,##0">
                  <c:v>26558906.666666668</c:v>
                </c:pt>
                <c:pt idx="4" formatCode="#,##0">
                  <c:v>21386010.666666668</c:v>
                </c:pt>
                <c:pt idx="5" formatCode="#,##0">
                  <c:v>187470704.25</c:v>
                </c:pt>
                <c:pt idx="6" formatCode="#,##0">
                  <c:v>162629081.08333334</c:v>
                </c:pt>
                <c:pt idx="7" formatCode="#,##0">
                  <c:v>173650970.41666666</c:v>
                </c:pt>
                <c:pt idx="8" formatCode="#,##0">
                  <c:v>167798455.66666666</c:v>
                </c:pt>
                <c:pt idx="9" formatCode="#,##0">
                  <c:v>172610287.66666666</c:v>
                </c:pt>
                <c:pt idx="10" formatCode="#,##0">
                  <c:v>179735567</c:v>
                </c:pt>
                <c:pt idx="11" formatCode="_(* #,##0_);_(* \(#,##0\);_(* &quot;-&quot;??_);_(@_)">
                  <c:v>196520375.25</c:v>
                </c:pt>
                <c:pt idx="12" formatCode="_(* #,##0_);_(* \(#,##0\);_(* &quot;-&quot;??_);_(@_)">
                  <c:v>188766547.33333334</c:v>
                </c:pt>
                <c:pt idx="13" formatCode="_(* #,##0_);_(* \(#,##0\);_(* &quot;-&quot;??_);_(@_)">
                  <c:v>158822202.41666666</c:v>
                </c:pt>
                <c:pt idx="14" formatCode="_(* #,##0_);_(* \(#,##0\);_(* &quot;-&quot;??_);_(@_)">
                  <c:v>155891668.83333334</c:v>
                </c:pt>
                <c:pt idx="15" formatCode="_(* #,##0_);_(* \(#,##0\);_(* &quot;-&quot;??_);_(@_)">
                  <c:v>156581944.08333334</c:v>
                </c:pt>
                <c:pt idx="16" formatCode="_(* #,##0_);_(* \(#,##0\);_(* &quot;-&quot;??_);_(@_)">
                  <c:v>157977498.19999999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E43-44D8-A62E-DD8B291215D6}"/>
            </c:ext>
          </c:extLst>
        </c:ser>
        <c:ser>
          <c:idx val="30"/>
          <c:order val="16"/>
          <c:tx>
            <c:strRef>
              <c:f>NonConv!$A$30</c:f>
              <c:strCache>
                <c:ptCount val="1"/>
                <c:pt idx="0">
                  <c:v>AMSR-E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NonConv!$B$30:$R$30</c:f>
              <c:numCache>
                <c:formatCode>General</c:formatCode>
                <c:ptCount val="17"/>
                <c:pt idx="5" formatCode="#,##0">
                  <c:v>24896901</c:v>
                </c:pt>
                <c:pt idx="6" formatCode="#,##0">
                  <c:v>24282538</c:v>
                </c:pt>
                <c:pt idx="7" formatCode="#,##0">
                  <c:v>25382393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E43-44D8-A62E-DD8B291215D6}"/>
            </c:ext>
          </c:extLst>
        </c:ser>
        <c:ser>
          <c:idx val="40"/>
          <c:order val="17"/>
          <c:tx>
            <c:strRef>
              <c:f>NonConv!$A$32</c:f>
              <c:strCache>
                <c:ptCount val="1"/>
                <c:pt idx="0">
                  <c:v>AVHRR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NonConv!$B$32:$R$32</c:f>
              <c:numCache>
                <c:formatCode>General</c:formatCode>
                <c:ptCount val="17"/>
                <c:pt idx="14" formatCode="_(* #,##0_);_(* \(#,##0\);_(* &quot;-&quot;??_);_(@_)">
                  <c:v>5305321.25</c:v>
                </c:pt>
                <c:pt idx="15" formatCode="_(* #,##0_);_(* \(#,##0\);_(* &quot;-&quot;??_);_(@_)">
                  <c:v>8422464.75</c:v>
                </c:pt>
                <c:pt idx="16" formatCode="_(* #,##0_);_(* \(#,##0\);_(* &quot;-&quot;??_);_(@_)">
                  <c:v>8710141.6999999974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E43-44D8-A62E-DD8B291215D6}"/>
            </c:ext>
          </c:extLst>
        </c:ser>
        <c:ser>
          <c:idx val="32"/>
          <c:order val="18"/>
          <c:tx>
            <c:strRef>
              <c:f>NonConv!$A$33</c:f>
              <c:strCache>
                <c:ptCount val="1"/>
                <c:pt idx="0">
                  <c:v>GPS-RO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NonConv!$B$33:$R$33</c:f>
              <c:numCache>
                <c:formatCode>General</c:formatCode>
                <c:ptCount val="17"/>
                <c:pt idx="5" formatCode="#,##0">
                  <c:v>98686</c:v>
                </c:pt>
                <c:pt idx="6" formatCode="#,##0">
                  <c:v>124441.25</c:v>
                </c:pt>
                <c:pt idx="7" formatCode="#,##0">
                  <c:v>161917.66666666666</c:v>
                </c:pt>
                <c:pt idx="8" formatCode="#,##0">
                  <c:v>156039.83333333331</c:v>
                </c:pt>
                <c:pt idx="9" formatCode="#,##0">
                  <c:v>146138.66666666666</c:v>
                </c:pt>
                <c:pt idx="10" formatCode="#,##0">
                  <c:v>111012.2</c:v>
                </c:pt>
                <c:pt idx="11" formatCode="0">
                  <c:v>193283.16666666666</c:v>
                </c:pt>
                <c:pt idx="12" formatCode="_(* #,##0_);_(* \(#,##0\);_(* &quot;-&quot;??_);_(@_)">
                  <c:v>172920.66666666666</c:v>
                </c:pt>
                <c:pt idx="13" formatCode="_(* #,##0_);_(* \(#,##0\);_(* &quot;-&quot;??_);_(@_)">
                  <c:v>168385.41666666666</c:v>
                </c:pt>
                <c:pt idx="14" formatCode="_(* #,##0_);_(* \(#,##0\);_(* &quot;-&quot;??_);_(@_)">
                  <c:v>144972.75</c:v>
                </c:pt>
                <c:pt idx="15" formatCode="_(* #,##0_);_(* \(#,##0\);_(* &quot;-&quot;??_);_(@_)">
                  <c:v>118135</c:v>
                </c:pt>
                <c:pt idx="16" formatCode="_(* #,##0_);_(* \(#,##0\);_(* &quot;-&quot;??_);_(@_)">
                  <c:v>106746.4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E43-44D8-A62E-DD8B291215D6}"/>
            </c:ext>
          </c:extLst>
        </c:ser>
        <c:ser>
          <c:idx val="33"/>
          <c:order val="19"/>
          <c:tx>
            <c:strRef>
              <c:f>NonConv!$A$34</c:f>
              <c:strCache>
                <c:ptCount val="1"/>
                <c:pt idx="0">
                  <c:v>GOME ozone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NonConv!$B$34:$R$34</c:f>
              <c:numCache>
                <c:formatCode>General</c:formatCode>
                <c:ptCount val="17"/>
                <c:pt idx="7" formatCode="#,##0">
                  <c:v>25514</c:v>
                </c:pt>
                <c:pt idx="8" formatCode="#,##0">
                  <c:v>51507.25</c:v>
                </c:pt>
                <c:pt idx="9" formatCode="#,##0">
                  <c:v>51817</c:v>
                </c:pt>
                <c:pt idx="10" formatCode="#,##0">
                  <c:v>50088</c:v>
                </c:pt>
                <c:pt idx="11" formatCode="_(* #,##0_);_(* \(#,##0\);_(* &quot;-&quot;??_);_(@_)">
                  <c:v>61030.583333333336</c:v>
                </c:pt>
                <c:pt idx="12" formatCode="_(* #,##0_);_(* \(#,##0\);_(* &quot;-&quot;??_);_(@_)">
                  <c:v>104737.16666666667</c:v>
                </c:pt>
                <c:pt idx="13" formatCode="_(* #,##0_);_(* \(#,##0\);_(* &quot;-&quot;??_);_(@_)">
                  <c:v>104924.91666666666</c:v>
                </c:pt>
                <c:pt idx="14" formatCode="_(* #,##0_);_(* \(#,##0\);_(* &quot;-&quot;??_);_(@_)">
                  <c:v>103739</c:v>
                </c:pt>
                <c:pt idx="15" formatCode="_(* #,##0_);_(* \(#,##0\);_(* &quot;-&quot;??_);_(@_)">
                  <c:v>104614.33333333333</c:v>
                </c:pt>
                <c:pt idx="16" formatCode="_(* #,##0_);_(* \(#,##0\);_(* &quot;-&quot;??_);_(@_)">
                  <c:v>101593.60000000002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E43-44D8-A62E-DD8B291215D6}"/>
            </c:ext>
          </c:extLst>
        </c:ser>
        <c:ser>
          <c:idx val="34"/>
          <c:order val="20"/>
          <c:tx>
            <c:strRef>
              <c:f>NonConv!$A$35</c:f>
              <c:strCache>
                <c:ptCount val="1"/>
                <c:pt idx="0">
                  <c:v>IASI radiances</c:v>
                </c:pt>
              </c:strCache>
            </c:strRef>
          </c:tx>
          <c:spPr>
            <a:solidFill>
              <a:srgbClr val="6600FF"/>
            </a:solidFill>
          </c:spPr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NonConv!$B$35:$R$35</c:f>
              <c:numCache>
                <c:formatCode>General</c:formatCode>
                <c:ptCount val="17"/>
                <c:pt idx="7" formatCode="#,##0">
                  <c:v>178629248.72727272</c:v>
                </c:pt>
                <c:pt idx="8" formatCode="#,##0">
                  <c:v>207956876.66666666</c:v>
                </c:pt>
                <c:pt idx="9" formatCode="#,##0">
                  <c:v>197261851.66666666</c:v>
                </c:pt>
                <c:pt idx="10" formatCode="#,##0">
                  <c:v>188987026.375</c:v>
                </c:pt>
                <c:pt idx="11" formatCode="_(* #,##0_);_(* \(#,##0\);_(* &quot;-&quot;??_);_(@_)">
                  <c:v>276517288.08333325</c:v>
                </c:pt>
                <c:pt idx="12" formatCode="_(* #,##0_);_(* \(#,##0\);_(* &quot;-&quot;??_);_(@_)">
                  <c:v>385886170.83333325</c:v>
                </c:pt>
                <c:pt idx="13" formatCode="_(* #,##0_);_(* \(#,##0\);_(* &quot;-&quot;??_);_(@_)">
                  <c:v>337930362</c:v>
                </c:pt>
                <c:pt idx="14" formatCode="_(* #,##0_);_(* \(#,##0\);_(* &quot;-&quot;??_);_(@_)">
                  <c:v>339373960.83333325</c:v>
                </c:pt>
                <c:pt idx="15" formatCode="_(* #,##0_);_(* \(#,##0\);_(* &quot;-&quot;??_);_(@_)">
                  <c:v>427076291.08333325</c:v>
                </c:pt>
                <c:pt idx="16" formatCode="_(* #,##0_);_(* \(#,##0\);_(* &quot;-&quot;??_);_(@_)">
                  <c:v>433138452.80000001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E43-44D8-A62E-DD8B291215D6}"/>
            </c:ext>
          </c:extLst>
        </c:ser>
        <c:ser>
          <c:idx val="35"/>
          <c:order val="21"/>
          <c:tx>
            <c:strRef>
              <c:f>NonConv!$A$36</c:f>
              <c:strCache>
                <c:ptCount val="1"/>
                <c:pt idx="0">
                  <c:v>OMI ozone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NonConv!$B$36:$R$36</c:f>
              <c:numCache>
                <c:formatCode>General</c:formatCode>
                <c:ptCount val="17"/>
                <c:pt idx="7" formatCode="#,##0">
                  <c:v>116640</c:v>
                </c:pt>
                <c:pt idx="8" formatCode="#,##0">
                  <c:v>233284.91666666666</c:v>
                </c:pt>
                <c:pt idx="9" formatCode="#,##0">
                  <c:v>232491.33333333331</c:v>
                </c:pt>
                <c:pt idx="10" formatCode="#,##0">
                  <c:v>227757.375</c:v>
                </c:pt>
                <c:pt idx="11" formatCode="_(* #,##0_);_(* \(#,##0\);_(* &quot;-&quot;??_);_(@_)">
                  <c:v>246591.91666666666</c:v>
                </c:pt>
                <c:pt idx="12" formatCode="_(* #,##0_);_(* \(#,##0\);_(* &quot;-&quot;??_);_(@_)">
                  <c:v>241478.08333333331</c:v>
                </c:pt>
                <c:pt idx="13" formatCode="_(* #,##0_);_(* \(#,##0\);_(* &quot;-&quot;??_);_(@_)">
                  <c:v>211774.33333333331</c:v>
                </c:pt>
                <c:pt idx="14" formatCode="_(* #,##0_);_(* \(#,##0\);_(* &quot;-&quot;??_);_(@_)">
                  <c:v>237532.83333333331</c:v>
                </c:pt>
                <c:pt idx="15" formatCode="_(* #,##0_);_(* \(#,##0\);_(* &quot;-&quot;??_);_(@_)">
                  <c:v>230886.5</c:v>
                </c:pt>
                <c:pt idx="16" formatCode="_(* #,##0_);_(* \(#,##0\);_(* &quot;-&quot;??_);_(@_)">
                  <c:v>217094.7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E43-44D8-A62E-DD8B291215D6}"/>
            </c:ext>
          </c:extLst>
        </c:ser>
        <c:ser>
          <c:idx val="36"/>
          <c:order val="22"/>
          <c:tx>
            <c:strRef>
              <c:f>NonConv!$A$37</c:f>
              <c:strCache>
                <c:ptCount val="1"/>
                <c:pt idx="0">
                  <c:v>SEVIRI CSRs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NonConv!$B$37:$R$37</c:f>
              <c:numCache>
                <c:formatCode>General</c:formatCode>
                <c:ptCount val="17"/>
                <c:pt idx="10" formatCode="#,##0">
                  <c:v>1301028.75</c:v>
                </c:pt>
                <c:pt idx="11" formatCode="_(* #,##0_);_(* \(#,##0\);_(* &quot;-&quot;??_);_(@_)">
                  <c:v>1508328.9166666667</c:v>
                </c:pt>
                <c:pt idx="12" formatCode="_(* #,##0_);_(* \(#,##0\);_(* &quot;-&quot;??_);_(@_)">
                  <c:v>1489274.3333333333</c:v>
                </c:pt>
                <c:pt idx="13" formatCode="_(* #,##0_);_(* \(#,##0\);_(* &quot;-&quot;??_);_(@_)">
                  <c:v>1542038.5</c:v>
                </c:pt>
                <c:pt idx="14" formatCode="_(* #,##0_);_(* \(#,##0\);_(* &quot;-&quot;??_);_(@_)">
                  <c:v>1431928</c:v>
                </c:pt>
                <c:pt idx="15" formatCode="_(* #,##0_);_(* \(#,##0\);_(* &quot;-&quot;??_);_(@_)">
                  <c:v>2614988.583333333</c:v>
                </c:pt>
                <c:pt idx="16" formatCode="_(* #,##0_);_(* \(#,##0\);_(* &quot;-&quot;??_);_(@_)">
                  <c:v>1603549.2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43-44D8-A62E-DD8B291215D6}"/>
            </c:ext>
          </c:extLst>
        </c:ser>
        <c:ser>
          <c:idx val="37"/>
          <c:order val="23"/>
          <c:tx>
            <c:strRef>
              <c:f>NonConv!$A$38</c:f>
              <c:strCache>
                <c:ptCount val="1"/>
                <c:pt idx="0">
                  <c:v>ATMS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NonConv!$B$38:$R$38</c:f>
              <c:numCache>
                <c:formatCode>General</c:formatCode>
                <c:ptCount val="17"/>
                <c:pt idx="10" formatCode="#,##0">
                  <c:v>502404.5</c:v>
                </c:pt>
                <c:pt idx="11" formatCode="_(* #,##0_);_(* \(#,##0\);_(* &quot;-&quot;??_);_(@_)">
                  <c:v>623478.58333333349</c:v>
                </c:pt>
                <c:pt idx="12" formatCode="_(* #,##0_);_(* \(#,##0\);_(* &quot;-&quot;??_);_(@_)">
                  <c:v>634093.91666666674</c:v>
                </c:pt>
                <c:pt idx="13" formatCode="_(* #,##0_);_(* \(#,##0\);_(* &quot;-&quot;??_);_(@_)">
                  <c:v>604653.16666666674</c:v>
                </c:pt>
                <c:pt idx="14" formatCode="_(* #,##0_);_(* \(#,##0\);_(* &quot;-&quot;??_);_(@_)">
                  <c:v>595487.8333333336</c:v>
                </c:pt>
                <c:pt idx="15" formatCode="_(* #,##0_);_(* \(#,##0\);_(* &quot;-&quot;??_);_(@_)">
                  <c:v>591423.5</c:v>
                </c:pt>
                <c:pt idx="16" formatCode="_(* #,##0_);_(* \(#,##0\);_(* &quot;-&quot;??_);_(@_)">
                  <c:v>963188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E43-44D8-A62E-DD8B291215D6}"/>
            </c:ext>
          </c:extLst>
        </c:ser>
        <c:ser>
          <c:idx val="0"/>
          <c:order val="24"/>
          <c:tx>
            <c:strRef>
              <c:f>NonConv!$A$39</c:f>
              <c:strCache>
                <c:ptCount val="1"/>
                <c:pt idx="0">
                  <c:v>CRIS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NonConv!$B$39:$R$39</c:f>
              <c:numCache>
                <c:formatCode>General</c:formatCode>
                <c:ptCount val="17"/>
                <c:pt idx="10" formatCode="#,##0">
                  <c:v>69604662</c:v>
                </c:pt>
                <c:pt idx="11" formatCode="#,##0">
                  <c:v>281349737</c:v>
                </c:pt>
                <c:pt idx="12" formatCode="#,##0">
                  <c:v>283344899</c:v>
                </c:pt>
                <c:pt idx="13" formatCode="#,##0">
                  <c:v>289520214.75</c:v>
                </c:pt>
                <c:pt idx="14" formatCode="#,##0">
                  <c:v>281783636.25</c:v>
                </c:pt>
                <c:pt idx="15" formatCode="#,##0">
                  <c:v>282014547</c:v>
                </c:pt>
                <c:pt idx="16" formatCode="_(* #,##0_);_(* \(#,##0\);_(* &quot;-&quot;??_);_(@_)">
                  <c:v>311698368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E43-44D8-A62E-DD8B291215D6}"/>
            </c:ext>
          </c:extLst>
        </c:ser>
        <c:ser>
          <c:idx val="38"/>
          <c:order val="25"/>
          <c:tx>
            <c:strRef>
              <c:f>NonConv!$A$40</c:f>
              <c:strCache>
                <c:ptCount val="1"/>
                <c:pt idx="0">
                  <c:v>MLS ozone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NonConv!$B$40:$R$40</c:f>
              <c:numCache>
                <c:formatCode>General</c:formatCode>
                <c:ptCount val="17"/>
                <c:pt idx="13" formatCode="_(* #,##0_);_(* \(#,##0\);_(* &quot;-&quot;??_);_(@_)">
                  <c:v>47765.416666666664</c:v>
                </c:pt>
                <c:pt idx="14" formatCode="_(* #,##0_);_(* \(#,##0\);_(* &quot;-&quot;??_);_(@_)">
                  <c:v>48850.583333333336</c:v>
                </c:pt>
                <c:pt idx="15" formatCode="_(* #,##0_);_(* \(#,##0\);_(* &quot;-&quot;??_);_(@_)">
                  <c:v>4154.1666666666697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E43-44D8-A62E-DD8B291215D6}"/>
            </c:ext>
          </c:extLst>
        </c:ser>
        <c:ser>
          <c:idx val="39"/>
          <c:order val="26"/>
          <c:tx>
            <c:strRef>
              <c:f>NonConv!$A$41</c:f>
              <c:strCache>
                <c:ptCount val="1"/>
                <c:pt idx="0">
                  <c:v>SSM/IS radiances</c:v>
                </c:pt>
              </c:strCache>
            </c:strRef>
          </c:tx>
          <c:cat>
            <c:numRef>
              <c:f>NonConv!$B$1:$R$1</c:f>
              <c:numCache>
                <c:formatCode>0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NonConv!$B$41:$R$41</c:f>
              <c:numCache>
                <c:formatCode>General</c:formatCode>
                <c:ptCount val="17"/>
                <c:pt idx="13" formatCode="_(* #,##0_);_(* \(#,##0\);_(* &quot;-&quot;??_);_(@_)">
                  <c:v>34534897.916666664</c:v>
                </c:pt>
                <c:pt idx="14" formatCode="_(* #,##0_);_(* \(#,##0\);_(* &quot;-&quot;??_);_(@_)">
                  <c:v>26509055.25</c:v>
                </c:pt>
                <c:pt idx="15" formatCode="_(* #,##0_);_(* \(#,##0\);_(* &quot;-&quot;??_);_(@_)">
                  <c:v>29998770.083333332</c:v>
                </c:pt>
                <c:pt idx="16" formatCode="_(* #,##0_);_(* \(#,##0\);_(* &quot;-&quot;??_);_(@_)">
                  <c:v>30088431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E43-44D8-A62E-DD8B291215D6}"/>
            </c:ext>
          </c:extLst>
        </c:ser>
        <c:dLbls/>
        <c:gapWidth val="55"/>
        <c:gapDepth val="55"/>
        <c:shape val="box"/>
        <c:axId val="52418048"/>
        <c:axId val="52419584"/>
        <c:axId val="0"/>
      </c:bar3DChart>
      <c:catAx>
        <c:axId val="52418048"/>
        <c:scaling>
          <c:orientation val="minMax"/>
        </c:scaling>
        <c:axPos val="b"/>
        <c:numFmt formatCode="0" sourceLinked="1"/>
        <c:majorTickMark val="none"/>
        <c:tickLblPos val="nextTo"/>
        <c:crossAx val="52419584"/>
        <c:crosses val="autoZero"/>
        <c:auto val="1"/>
        <c:lblAlgn val="ctr"/>
        <c:lblOffset val="100"/>
      </c:catAx>
      <c:valAx>
        <c:axId val="52419584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52418048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25"/>
        <c:delete val="1"/>
      </c:legendEntry>
      <c:legendEntry>
        <c:idx val="24"/>
        <c:delete val="1"/>
      </c:legendEntry>
      <c:legendEntry>
        <c:idx val="23"/>
        <c:delete val="1"/>
      </c:legendEntry>
      <c:legendEntry>
        <c:idx val="1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3244675736431084"/>
          <c:y val="3.6946272339957627E-2"/>
          <c:w val="0.16755324263568913"/>
          <c:h val="0.90586511434490369"/>
        </c:manualLayout>
      </c:layout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7984610997291398E-2"/>
          <c:y val="2.8909797654850345E-2"/>
          <c:w val="0.76686922642322752"/>
          <c:h val="0.89653968861275912"/>
        </c:manualLayout>
      </c:layout>
      <c:bar3DChart>
        <c:barDir val="col"/>
        <c:grouping val="stacked"/>
        <c:ser>
          <c:idx val="2"/>
          <c:order val="0"/>
          <c:tx>
            <c:strRef>
              <c:f>NonconvAssim!$A$2</c:f>
              <c:strCache>
                <c:ptCount val="1"/>
                <c:pt idx="0">
                  <c:v>GOES sndr retr/radiances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NonconvAssim!$B$2:$O$2</c:f>
              <c:numCache>
                <c:formatCode>#,##0</c:formatCode>
                <c:ptCount val="14"/>
                <c:pt idx="0">
                  <c:v>3374.2857142857142</c:v>
                </c:pt>
                <c:pt idx="1">
                  <c:v>2961.3333333333348</c:v>
                </c:pt>
                <c:pt idx="2">
                  <c:v>19473.583333333332</c:v>
                </c:pt>
                <c:pt idx="3">
                  <c:v>30933</c:v>
                </c:pt>
                <c:pt idx="4">
                  <c:v>29492</c:v>
                </c:pt>
                <c:pt idx="5">
                  <c:v>41001</c:v>
                </c:pt>
                <c:pt idx="6">
                  <c:v>21849</c:v>
                </c:pt>
                <c:pt idx="7">
                  <c:v>35178.25</c:v>
                </c:pt>
                <c:pt idx="8" formatCode="_(* #,##0_);_(* \(#,##0\);_(* &quot;-&quot;??_);_(@_)">
                  <c:v>25085.083333333332</c:v>
                </c:pt>
                <c:pt idx="9" formatCode="_(* #,##0_);_(* \(#,##0\);_(* &quot;-&quot;??_);_(@_)">
                  <c:v>24881.833333333328</c:v>
                </c:pt>
                <c:pt idx="10" formatCode="_(* #,##0_);_(* \(#,##0\);_(* &quot;-&quot;??_);_(@_)">
                  <c:v>26254.5</c:v>
                </c:pt>
                <c:pt idx="11" formatCode="_(* #,##0_);_(* \(#,##0\);_(* &quot;-&quot;??_);_(@_)">
                  <c:v>26079.916666666664</c:v>
                </c:pt>
                <c:pt idx="12" formatCode="_(* #,##0_);_(* \(#,##0\);_(* &quot;-&quot;??_);_(@_)">
                  <c:v>26986.833333333328</c:v>
                </c:pt>
                <c:pt idx="13" formatCode="_(* #,##0_);_(* \(#,##0\);_(* &quot;-&quot;??_);_(@_)">
                  <c:v>26155.5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01-4415-AF14-3D894F660696}"/>
            </c:ext>
          </c:extLst>
        </c:ser>
        <c:ser>
          <c:idx val="3"/>
          <c:order val="1"/>
          <c:tx>
            <c:strRef>
              <c:f>NonconvAssim!$A$3</c:f>
              <c:strCache>
                <c:ptCount val="1"/>
                <c:pt idx="0">
                  <c:v>SBUV ozone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NonconvAssim!$B$3:$O$3</c:f>
              <c:numCache>
                <c:formatCode>#,##0</c:formatCode>
                <c:ptCount val="14"/>
                <c:pt idx="0">
                  <c:v>3974.7142857142853</c:v>
                </c:pt>
                <c:pt idx="1">
                  <c:v>7250.75</c:v>
                </c:pt>
                <c:pt idx="2">
                  <c:v>8132.0833333333321</c:v>
                </c:pt>
                <c:pt idx="3">
                  <c:v>12256.416666666664</c:v>
                </c:pt>
                <c:pt idx="4">
                  <c:v>6849.6666666666697</c:v>
                </c:pt>
                <c:pt idx="5">
                  <c:v>11739</c:v>
                </c:pt>
                <c:pt idx="6">
                  <c:v>13962</c:v>
                </c:pt>
                <c:pt idx="7">
                  <c:v>15988.25</c:v>
                </c:pt>
                <c:pt idx="8" formatCode="_(* #,##0_);_(* \(#,##0\);_(* &quot;-&quot;??_);_(@_)">
                  <c:v>6304</c:v>
                </c:pt>
                <c:pt idx="9" formatCode="_(* #,##0_);_(* \(#,##0\);_(* &quot;-&quot;??_);_(@_)">
                  <c:v>5145.0833333333321</c:v>
                </c:pt>
                <c:pt idx="10" formatCode="_(* #,##0_);_(* \(#,##0\);_(* &quot;-&quot;??_);_(@_)">
                  <c:v>5181.6666666666697</c:v>
                </c:pt>
                <c:pt idx="11" formatCode="_(* #,##0_);_(* \(#,##0\);_(* &quot;-&quot;??_);_(@_)">
                  <c:v>5075.75</c:v>
                </c:pt>
                <c:pt idx="12" formatCode="_(* #,##0_);_(* \(#,##0\);_(* &quot;-&quot;??_);_(@_)">
                  <c:v>5106.0833333333321</c:v>
                </c:pt>
                <c:pt idx="13" formatCode="_(* #,##0_);_(* \(#,##0\);_(* &quot;-&quot;??_);_(@_)">
                  <c:v>4979.1000000000004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01-4415-AF14-3D894F660696}"/>
            </c:ext>
          </c:extLst>
        </c:ser>
        <c:ser>
          <c:idx val="4"/>
          <c:order val="2"/>
          <c:tx>
            <c:strRef>
              <c:f>NonconvAssim!$A$4</c:f>
              <c:strCache>
                <c:ptCount val="1"/>
                <c:pt idx="0">
                  <c:v>AMVs (all sources)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NonconvAssim!$B$4:$O$4</c:f>
              <c:numCache>
                <c:formatCode>#,##0</c:formatCode>
                <c:ptCount val="14"/>
                <c:pt idx="0">
                  <c:v>24166.666666666664</c:v>
                </c:pt>
                <c:pt idx="1">
                  <c:v>23278</c:v>
                </c:pt>
                <c:pt idx="2">
                  <c:v>305574.75</c:v>
                </c:pt>
                <c:pt idx="3">
                  <c:v>283109.91666666674</c:v>
                </c:pt>
                <c:pt idx="4">
                  <c:v>294417</c:v>
                </c:pt>
                <c:pt idx="5">
                  <c:v>320805</c:v>
                </c:pt>
                <c:pt idx="6">
                  <c:v>308875.33333333337</c:v>
                </c:pt>
                <c:pt idx="7">
                  <c:v>322702.5</c:v>
                </c:pt>
                <c:pt idx="8" formatCode="_(* #,##0_);_(* \(#,##0\);_(* &quot;-&quot;??_);_(@_)">
                  <c:v>352560.66666666669</c:v>
                </c:pt>
                <c:pt idx="9" formatCode="_(* #,##0_);_(* \(#,##0\);_(* &quot;-&quot;??_);_(@_)">
                  <c:v>298507.58333333337</c:v>
                </c:pt>
                <c:pt idx="10" formatCode="_(* #,##0_);_(* \(#,##0\);_(* &quot;-&quot;??_);_(@_)">
                  <c:v>608963.08333333349</c:v>
                </c:pt>
                <c:pt idx="11" formatCode="_(* #,##0_);_(* \(#,##0\);_(* &quot;-&quot;??_);_(@_)">
                  <c:v>702183.58333333349</c:v>
                </c:pt>
                <c:pt idx="12" formatCode="_(* #,##0_);_(* \(#,##0\);_(* &quot;-&quot;??_);_(@_)">
                  <c:v>887442.8333333336</c:v>
                </c:pt>
                <c:pt idx="13" formatCode="_(* #,##0_);_(* \(#,##0\);_(* &quot;-&quot;??_);_(@_)">
                  <c:v>1385565.1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01-4415-AF14-3D894F660696}"/>
            </c:ext>
          </c:extLst>
        </c:ser>
        <c:ser>
          <c:idx val="5"/>
          <c:order val="3"/>
          <c:tx>
            <c:strRef>
              <c:f>NonconvAssim!$A$5</c:f>
              <c:strCache>
                <c:ptCount val="1"/>
                <c:pt idx="0">
                  <c:v>QuikSCAT winds 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NonconvAssim!$B$5:$O$5</c:f>
              <c:numCache>
                <c:formatCode>#,##0</c:formatCode>
                <c:ptCount val="14"/>
                <c:pt idx="0">
                  <c:v>87318</c:v>
                </c:pt>
                <c:pt idx="1">
                  <c:v>108322.25</c:v>
                </c:pt>
                <c:pt idx="2">
                  <c:v>46198.25</c:v>
                </c:pt>
                <c:pt idx="3">
                  <c:v>28283.333333333328</c:v>
                </c:pt>
                <c:pt idx="4">
                  <c:v>32154.75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01-4415-AF14-3D894F660696}"/>
            </c:ext>
          </c:extLst>
        </c:ser>
        <c:ser>
          <c:idx val="6"/>
          <c:order val="4"/>
          <c:tx>
            <c:strRef>
              <c:f>NonconvAssim!$A$6</c:f>
              <c:strCache>
                <c:ptCount val="1"/>
                <c:pt idx="0">
                  <c:v>SSM/I tpw &amp; wspd product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NonconvAssim!$B$6:$O$6</c:f>
              <c:numCache>
                <c:formatCode>#,##0</c:formatCode>
                <c:ptCount val="14"/>
                <c:pt idx="0">
                  <c:v>151310</c:v>
                </c:pt>
                <c:pt idx="1">
                  <c:v>138224.16666666666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01-4415-AF14-3D894F660696}"/>
            </c:ext>
          </c:extLst>
        </c:ser>
        <c:ser>
          <c:idx val="7"/>
          <c:order val="5"/>
          <c:tx>
            <c:strRef>
              <c:f>NonconvAssim!$A$7</c:f>
              <c:strCache>
                <c:ptCount val="1"/>
                <c:pt idx="0">
                  <c:v>SSM/I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NonconvAssim!$B$7:$O$7</c:f>
              <c:numCache>
                <c:formatCode>General</c:formatCode>
                <c:ptCount val="14"/>
                <c:pt idx="2" formatCode="#,##0">
                  <c:v>57038.333333333336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01-4415-AF14-3D894F660696}"/>
            </c:ext>
          </c:extLst>
        </c:ser>
        <c:ser>
          <c:idx val="8"/>
          <c:order val="6"/>
          <c:tx>
            <c:strRef>
              <c:f>NonconvAssim!$A$8</c:f>
              <c:strCache>
                <c:ptCount val="1"/>
                <c:pt idx="0">
                  <c:v>SSM/I rain rate product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NonconvAssim!$B$8:$O$8</c:f>
              <c:numCache>
                <c:formatCode>#,##0</c:formatCode>
                <c:ptCount val="14"/>
                <c:pt idx="0">
                  <c:v>21456.142857142859</c:v>
                </c:pt>
                <c:pt idx="1">
                  <c:v>27746.5</c:v>
                </c:pt>
                <c:pt idx="2">
                  <c:v>55047</c:v>
                </c:pt>
                <c:pt idx="3">
                  <c:v>59525.666666666657</c:v>
                </c:pt>
                <c:pt idx="4">
                  <c:v>50646.083333333336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01-4415-AF14-3D894F660696}"/>
            </c:ext>
          </c:extLst>
        </c:ser>
        <c:ser>
          <c:idx val="9"/>
          <c:order val="7"/>
          <c:tx>
            <c:strRef>
              <c:f>NonconvAssim!$A$9</c:f>
              <c:strCache>
                <c:ptCount val="1"/>
                <c:pt idx="0">
                  <c:v>GPS-RO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NonconvAssim!$B$9:$O$9</c:f>
              <c:numCache>
                <c:formatCode>General</c:formatCode>
                <c:ptCount val="14"/>
                <c:pt idx="2" formatCode="#,##0">
                  <c:v>34007.333333333336</c:v>
                </c:pt>
                <c:pt idx="3" formatCode="#,##0">
                  <c:v>45728.166666666657</c:v>
                </c:pt>
                <c:pt idx="4" formatCode="#,##0">
                  <c:v>46726.75</c:v>
                </c:pt>
                <c:pt idx="5" formatCode="#,##0">
                  <c:v>58874</c:v>
                </c:pt>
                <c:pt idx="6" formatCode="#,##0">
                  <c:v>59323.666666666657</c:v>
                </c:pt>
                <c:pt idx="7" formatCode="#,##0">
                  <c:v>51995.4</c:v>
                </c:pt>
                <c:pt idx="8" formatCode="_(* #,##0_);_(* \(#,##0\);_(* &quot;-&quot;??_);_(@_)">
                  <c:v>138673.5</c:v>
                </c:pt>
                <c:pt idx="9" formatCode="_(* #,##0_);_(* \(#,##0\);_(* &quot;-&quot;??_);_(@_)">
                  <c:v>129180.5</c:v>
                </c:pt>
                <c:pt idx="10" formatCode="_(* #,##0_);_(* \(#,##0\);_(* &quot;-&quot;??_);_(@_)">
                  <c:v>119794.25</c:v>
                </c:pt>
                <c:pt idx="11" formatCode="_(* #,##0_);_(* \(#,##0\);_(* &quot;-&quot;??_);_(@_)">
                  <c:v>99765.166666666672</c:v>
                </c:pt>
                <c:pt idx="12" formatCode="_(* #,##0_);_(* \(#,##0\);_(* &quot;-&quot;??_);_(@_)">
                  <c:v>81839.083333333328</c:v>
                </c:pt>
                <c:pt idx="13" formatCode="_(* #,##0_);_(* \(#,##0\);_(* &quot;-&quot;??_);_(@_)">
                  <c:v>75687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01-4415-AF14-3D894F660696}"/>
            </c:ext>
          </c:extLst>
        </c:ser>
        <c:ser>
          <c:idx val="10"/>
          <c:order val="8"/>
          <c:tx>
            <c:strRef>
              <c:f>NonconvAssim!$A$10</c:f>
              <c:strCache>
                <c:ptCount val="1"/>
                <c:pt idx="0">
                  <c:v>TRMM TMI rain rate product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NonconvAssim!$B$10:$O$10</c:f>
              <c:numCache>
                <c:formatCode>#,##0</c:formatCode>
                <c:ptCount val="14"/>
                <c:pt idx="0">
                  <c:v>150420.71428571432</c:v>
                </c:pt>
                <c:pt idx="1">
                  <c:v>238409.33333333331</c:v>
                </c:pt>
                <c:pt idx="2">
                  <c:v>750202.91666666674</c:v>
                </c:pt>
                <c:pt idx="3">
                  <c:v>1205.5</c:v>
                </c:pt>
                <c:pt idx="4">
                  <c:v>1136.6666666666667</c:v>
                </c:pt>
                <c:pt idx="5">
                  <c:v>1240</c:v>
                </c:pt>
                <c:pt idx="6">
                  <c:v>1584.3333333333328</c:v>
                </c:pt>
                <c:pt idx="7">
                  <c:v>1412</c:v>
                </c:pt>
                <c:pt idx="8" formatCode="_(* #,##0_);_(* \(#,##0\);_(* &quot;-&quot;??_);_(@_)">
                  <c:v>1484.416666666667</c:v>
                </c:pt>
                <c:pt idx="9" formatCode="_(* #,##0_);_(* \(#,##0\);_(* &quot;-&quot;??_);_(@_)">
                  <c:v>1432.1666666666667</c:v>
                </c:pt>
                <c:pt idx="10" formatCode="_(* #,##0_);_(* \(#,##0\);_(* &quot;-&quot;??_);_(@_)">
                  <c:v>54.66666666666665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01-4415-AF14-3D894F660696}"/>
            </c:ext>
          </c:extLst>
        </c:ser>
        <c:ser>
          <c:idx val="11"/>
          <c:order val="9"/>
          <c:tx>
            <c:strRef>
              <c:f>NonconvAssim!$A$11</c:f>
              <c:strCache>
                <c:ptCount val="1"/>
                <c:pt idx="0">
                  <c:v>HIRS-2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NonconvAssim!$B$11:$O$11</c:f>
              <c:numCache>
                <c:formatCode>#,##0</c:formatCode>
                <c:ptCount val="14"/>
                <c:pt idx="0">
                  <c:v>12429.428571428571</c:v>
                </c:pt>
                <c:pt idx="1">
                  <c:v>7791.0833333333321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01-4415-AF14-3D894F660696}"/>
            </c:ext>
          </c:extLst>
        </c:ser>
        <c:ser>
          <c:idx val="12"/>
          <c:order val="10"/>
          <c:tx>
            <c:strRef>
              <c:f>NonconvAssim!$A$12</c:f>
              <c:strCache>
                <c:ptCount val="1"/>
                <c:pt idx="0">
                  <c:v>HIRS-3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NonconvAssim!$B$12:$O$12</c:f>
              <c:numCache>
                <c:formatCode>#,##0</c:formatCode>
                <c:ptCount val="14"/>
                <c:pt idx="0">
                  <c:v>14660.428571428571</c:v>
                </c:pt>
                <c:pt idx="1">
                  <c:v>13469.75</c:v>
                </c:pt>
                <c:pt idx="2">
                  <c:v>35087.333333333336</c:v>
                </c:pt>
                <c:pt idx="3">
                  <c:v>37578.916666666664</c:v>
                </c:pt>
                <c:pt idx="4">
                  <c:v>35204.25</c:v>
                </c:pt>
                <c:pt idx="5">
                  <c:v>48194</c:v>
                </c:pt>
                <c:pt idx="6">
                  <c:v>49214.666666666657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01-4415-AF14-3D894F660696}"/>
            </c:ext>
          </c:extLst>
        </c:ser>
        <c:ser>
          <c:idx val="13"/>
          <c:order val="11"/>
          <c:tx>
            <c:strRef>
              <c:f>NonconvAssim!$A$13</c:f>
              <c:strCache>
                <c:ptCount val="1"/>
                <c:pt idx="0">
                  <c:v>HIRS-4 radiances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NonconvAssim!$B$13:$O$13</c:f>
              <c:numCache>
                <c:formatCode>General</c:formatCode>
                <c:ptCount val="14"/>
                <c:pt idx="2" formatCode="#,##0">
                  <c:v>35823.375</c:v>
                </c:pt>
                <c:pt idx="3" formatCode="#,##0">
                  <c:v>38620.5</c:v>
                </c:pt>
                <c:pt idx="4" formatCode="#,##0">
                  <c:v>39099.083333333336</c:v>
                </c:pt>
                <c:pt idx="5" formatCode="#,##0">
                  <c:v>115188</c:v>
                </c:pt>
                <c:pt idx="6" formatCode="#,##0">
                  <c:v>116729</c:v>
                </c:pt>
                <c:pt idx="7" formatCode="#,##0">
                  <c:v>113930.12500000001</c:v>
                </c:pt>
                <c:pt idx="8" formatCode="_(* #,##0_);_(* \(#,##0\);_(* &quot;-&quot;??_);_(@_)">
                  <c:v>89626.166666666672</c:v>
                </c:pt>
                <c:pt idx="9" formatCode="_(* #,##0_);_(* \(#,##0\);_(* &quot;-&quot;??_);_(@_)">
                  <c:v>58287.5</c:v>
                </c:pt>
                <c:pt idx="10" formatCode="#,##0">
                  <c:v>48191.416666666664</c:v>
                </c:pt>
                <c:pt idx="11" formatCode="_(* #,##0_);_(* \(#,##0\);_(* &quot;-&quot;??_);_(@_)">
                  <c:v>30795.166666666664</c:v>
                </c:pt>
                <c:pt idx="12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301-4415-AF14-3D894F660696}"/>
            </c:ext>
          </c:extLst>
        </c:ser>
        <c:ser>
          <c:idx val="14"/>
          <c:order val="12"/>
          <c:tx>
            <c:strRef>
              <c:f>NonconvAssim!$A$14</c:f>
              <c:strCache>
                <c:ptCount val="1"/>
                <c:pt idx="0">
                  <c:v>AMSU-A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NonconvAssim!$B$14:$O$14</c:f>
              <c:numCache>
                <c:formatCode>#,##0</c:formatCode>
                <c:ptCount val="14"/>
                <c:pt idx="0">
                  <c:v>284497.85714285716</c:v>
                </c:pt>
                <c:pt idx="1">
                  <c:v>317860</c:v>
                </c:pt>
                <c:pt idx="2">
                  <c:v>467407.91666666674</c:v>
                </c:pt>
                <c:pt idx="3">
                  <c:v>468040.83333333337</c:v>
                </c:pt>
                <c:pt idx="4">
                  <c:v>459925.91666666674</c:v>
                </c:pt>
                <c:pt idx="5">
                  <c:v>545074</c:v>
                </c:pt>
                <c:pt idx="6">
                  <c:v>599323.66666666674</c:v>
                </c:pt>
                <c:pt idx="7">
                  <c:v>590773</c:v>
                </c:pt>
                <c:pt idx="8" formatCode="#,##0.00">
                  <c:v>670065</c:v>
                </c:pt>
                <c:pt idx="9" formatCode="#,##0.00">
                  <c:v>759264</c:v>
                </c:pt>
                <c:pt idx="10" formatCode="#,##0.00">
                  <c:v>498790.66666666669</c:v>
                </c:pt>
                <c:pt idx="11" formatCode="_(* #,##0_);_(* \(#,##0\);_(* &quot;-&quot;??_);_(@_)">
                  <c:v>467622.5</c:v>
                </c:pt>
                <c:pt idx="12" formatCode="_(* #,##0_);_(* \(#,##0\);_(* &quot;-&quot;??_);_(@_)">
                  <c:v>445214.91666666674</c:v>
                </c:pt>
                <c:pt idx="13" formatCode="_(* #,##0_);_(* \(#,##0\);_(* &quot;-&quot;??_);_(@_)">
                  <c:v>441751.7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301-4415-AF14-3D894F660696}"/>
            </c:ext>
          </c:extLst>
        </c:ser>
        <c:ser>
          <c:idx val="15"/>
          <c:order val="13"/>
          <c:tx>
            <c:strRef>
              <c:f>NonconvAssim!$A$15</c:f>
              <c:strCache>
                <c:ptCount val="1"/>
                <c:pt idx="0">
                  <c:v>AMSU-B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NonconvAssim!$B$15:$O$15</c:f>
              <c:numCache>
                <c:formatCode>#,##0</c:formatCode>
                <c:ptCount val="14"/>
                <c:pt idx="0">
                  <c:v>35757.857142857145</c:v>
                </c:pt>
                <c:pt idx="1">
                  <c:v>31432.333333333328</c:v>
                </c:pt>
                <c:pt idx="2">
                  <c:v>44040.333333333336</c:v>
                </c:pt>
                <c:pt idx="3">
                  <c:v>49492.416666666664</c:v>
                </c:pt>
                <c:pt idx="4">
                  <c:v>36487</c:v>
                </c:pt>
                <c:pt idx="5">
                  <c:v>31622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301-4415-AF14-3D894F660696}"/>
            </c:ext>
          </c:extLst>
        </c:ser>
        <c:ser>
          <c:idx val="16"/>
          <c:order val="14"/>
          <c:tx>
            <c:strRef>
              <c:f>NonconvAssim!$A$16</c:f>
              <c:strCache>
                <c:ptCount val="1"/>
                <c:pt idx="0">
                  <c:v>MHS radiances</c:v>
                </c:pt>
              </c:strCache>
            </c:strRef>
          </c:tx>
          <c:spPr>
            <a:solidFill>
              <a:srgbClr val="FF3300"/>
            </a:solidFill>
          </c:spPr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NonconvAssim!$B$16:$O$16</c:f>
              <c:numCache>
                <c:formatCode>General</c:formatCode>
                <c:ptCount val="14"/>
                <c:pt idx="2" formatCode="#,##0">
                  <c:v>32013.5</c:v>
                </c:pt>
                <c:pt idx="3" formatCode="#,##0">
                  <c:v>35294.75</c:v>
                </c:pt>
                <c:pt idx="4" formatCode="#,##0">
                  <c:v>37939.583333333336</c:v>
                </c:pt>
                <c:pt idx="5" formatCode="#,##0">
                  <c:v>88235</c:v>
                </c:pt>
                <c:pt idx="6" formatCode="#,##0">
                  <c:v>106617.66666666667</c:v>
                </c:pt>
                <c:pt idx="7" formatCode="#,##0">
                  <c:v>114972.5</c:v>
                </c:pt>
                <c:pt idx="8" formatCode="_(* #,##0_);_(* \(#,##0\);_(* &quot;-&quot;??_);_(@_)">
                  <c:v>105686.08333333333</c:v>
                </c:pt>
                <c:pt idx="9" formatCode="_(* #,##0_);_(* \(#,##0\);_(* &quot;-&quot;??_);_(@_)">
                  <c:v>125089.25</c:v>
                </c:pt>
                <c:pt idx="10" formatCode="_(* #,##0_);_(* \(#,##0\);_(* &quot;-&quot;??_);_(@_)">
                  <c:v>97406.416666666657</c:v>
                </c:pt>
                <c:pt idx="11" formatCode="_(* #,##0_);_(* \(#,##0\);_(* &quot;-&quot;??_);_(@_)">
                  <c:v>98616.583333333328</c:v>
                </c:pt>
                <c:pt idx="12" formatCode="_(* #,##0_);_(* \(#,##0\);_(* &quot;-&quot;??_);_(@_)">
                  <c:v>101050.5</c:v>
                </c:pt>
                <c:pt idx="13" formatCode="_(* #,##0_);_(* \(#,##0\);_(* &quot;-&quot;??_);_(@_)">
                  <c:v>100063.2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301-4415-AF14-3D894F660696}"/>
            </c:ext>
          </c:extLst>
        </c:ser>
        <c:ser>
          <c:idx val="17"/>
          <c:order val="15"/>
          <c:tx>
            <c:strRef>
              <c:f>NonconvAssim!$A$17</c:f>
              <c:strCache>
                <c:ptCount val="1"/>
                <c:pt idx="0">
                  <c:v>AIRS radiances</c:v>
                </c:pt>
              </c:strCache>
            </c:strRef>
          </c:tx>
          <c:spPr>
            <a:solidFill>
              <a:srgbClr val="6600FF"/>
            </a:solidFill>
          </c:spPr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NonconvAssim!$B$17:$O$17</c:f>
              <c:numCache>
                <c:formatCode>#,##0</c:formatCode>
                <c:ptCount val="14"/>
                <c:pt idx="0">
                  <c:v>585497.57142857148</c:v>
                </c:pt>
                <c:pt idx="1">
                  <c:v>543292.75</c:v>
                </c:pt>
                <c:pt idx="2">
                  <c:v>519063.41666666674</c:v>
                </c:pt>
                <c:pt idx="3">
                  <c:v>464580.91666666674</c:v>
                </c:pt>
                <c:pt idx="4">
                  <c:v>395128.75</c:v>
                </c:pt>
                <c:pt idx="5">
                  <c:v>195085</c:v>
                </c:pt>
                <c:pt idx="6">
                  <c:v>631240</c:v>
                </c:pt>
                <c:pt idx="7">
                  <c:v>1230980</c:v>
                </c:pt>
                <c:pt idx="8" formatCode="_(* #,##0_);_(* \(#,##0\);_(* &quot;-&quot;??_);_(@_)">
                  <c:v>713840.91666666674</c:v>
                </c:pt>
                <c:pt idx="9" formatCode="_(* #,##0_);_(* \(#,##0\);_(* &quot;-&quot;??_);_(@_)">
                  <c:v>681638.75</c:v>
                </c:pt>
                <c:pt idx="10" formatCode="_(* #,##0_);_(* \(#,##0\);_(* &quot;-&quot;??_);_(@_)">
                  <c:v>539115.91666666674</c:v>
                </c:pt>
                <c:pt idx="11" formatCode="_(* #,##0_);_(* \(#,##0\);_(* &quot;-&quot;??_);_(@_)">
                  <c:v>525427.5</c:v>
                </c:pt>
                <c:pt idx="12" formatCode="_(* #,##0_);_(* \(#,##0\);_(* &quot;-&quot;??_);_(@_)">
                  <c:v>532940.16666666674</c:v>
                </c:pt>
                <c:pt idx="13" formatCode="_(* #,##0_);_(* \(#,##0\);_(* &quot;-&quot;??_);_(@_)">
                  <c:v>541538.6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301-4415-AF14-3D894F660696}"/>
            </c:ext>
          </c:extLst>
        </c:ser>
        <c:ser>
          <c:idx val="18"/>
          <c:order val="16"/>
          <c:tx>
            <c:strRef>
              <c:f>NonconvAssim!$A$18</c:f>
              <c:strCache>
                <c:ptCount val="1"/>
                <c:pt idx="0">
                  <c:v>IASI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NonconvAssim!$B$18:$O$18</c:f>
              <c:numCache>
                <c:formatCode>General</c:formatCode>
                <c:ptCount val="14"/>
                <c:pt idx="4" formatCode="#,##0">
                  <c:v>672678.8333333336</c:v>
                </c:pt>
                <c:pt idx="5" formatCode="#,##0">
                  <c:v>1179781</c:v>
                </c:pt>
                <c:pt idx="6" formatCode="#,##0">
                  <c:v>1188148.3333333333</c:v>
                </c:pt>
                <c:pt idx="7" formatCode="#,##0">
                  <c:v>1151349.25</c:v>
                </c:pt>
                <c:pt idx="8" formatCode="_(* #,##0_);_(* \(#,##0\);_(* &quot;-&quot;??_);_(@_)">
                  <c:v>1183198.8333333333</c:v>
                </c:pt>
                <c:pt idx="9" formatCode="_(* #,##0_);_(* \(#,##0\);_(* &quot;-&quot;??_);_(@_)">
                  <c:v>1173442.5833333333</c:v>
                </c:pt>
                <c:pt idx="10" formatCode="_(* #,##0_);_(* \(#,##0\);_(* &quot;-&quot;??_);_(@_)">
                  <c:v>1961373.166666667</c:v>
                </c:pt>
                <c:pt idx="11" formatCode="_(* #,##0_);_(* \(#,##0\);_(* &quot;-&quot;??_);_(@_)">
                  <c:v>1979978.4166666667</c:v>
                </c:pt>
                <c:pt idx="12" formatCode="_(* #,##0_);_(* \(#,##0\);_(* &quot;-&quot;??_);_(@_)">
                  <c:v>1982013.4166666667</c:v>
                </c:pt>
                <c:pt idx="13" formatCode="_(* #,##0_);_(* \(#,##0\);_(* &quot;-&quot;??_);_(@_)">
                  <c:v>1941284.8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301-4415-AF14-3D894F660696}"/>
            </c:ext>
          </c:extLst>
        </c:ser>
        <c:ser>
          <c:idx val="19"/>
          <c:order val="17"/>
          <c:tx>
            <c:strRef>
              <c:f>NonconvAssim!$A$19</c:f>
              <c:strCache>
                <c:ptCount val="1"/>
                <c:pt idx="0">
                  <c:v>OMI ozone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NonconvAssim!$B$19:$O$19</c:f>
              <c:numCache>
                <c:formatCode>General</c:formatCode>
                <c:ptCount val="14"/>
                <c:pt idx="4" formatCode="#,##0">
                  <c:v>1314</c:v>
                </c:pt>
                <c:pt idx="5" formatCode="#,##0">
                  <c:v>2672</c:v>
                </c:pt>
                <c:pt idx="6" formatCode="#,##0">
                  <c:v>2529.6666666666656</c:v>
                </c:pt>
                <c:pt idx="7" formatCode="#,##0">
                  <c:v>2242.125</c:v>
                </c:pt>
                <c:pt idx="8" formatCode="_(* #,##0_);_(* \(#,##0\);_(* &quot;-&quot;??_);_(@_)">
                  <c:v>2367.5833333333344</c:v>
                </c:pt>
                <c:pt idx="9" formatCode="_(* #,##0_);_(* \(#,##0\);_(* &quot;-&quot;??_);_(@_)">
                  <c:v>2308.5</c:v>
                </c:pt>
                <c:pt idx="10" formatCode="_(* #,##0_);_(* \(#,##0\);_(* &quot;-&quot;??_);_(@_)">
                  <c:v>2339.9166666666661</c:v>
                </c:pt>
                <c:pt idx="11" formatCode="_(* #,##0_);_(* \(#,##0\);_(* &quot;-&quot;??_);_(@_)">
                  <c:v>2301.6666666666656</c:v>
                </c:pt>
                <c:pt idx="12" formatCode="_(* #,##0_);_(* \(#,##0\);_(* &quot;-&quot;??_);_(@_)">
                  <c:v>2198.25</c:v>
                </c:pt>
                <c:pt idx="13" formatCode="_(* #,##0_);_(* \(#,##0\);_(* &quot;-&quot;??_);_(@_)">
                  <c:v>1982.1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301-4415-AF14-3D894F660696}"/>
            </c:ext>
          </c:extLst>
        </c:ser>
        <c:ser>
          <c:idx val="20"/>
          <c:order val="18"/>
          <c:tx>
            <c:strRef>
              <c:f>NonconvAssim!$A$20</c:f>
              <c:strCache>
                <c:ptCount val="1"/>
                <c:pt idx="0">
                  <c:v>ATMS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NonconvAssim!$B$20:$O$20</c:f>
              <c:numCache>
                <c:formatCode>General</c:formatCode>
                <c:ptCount val="14"/>
                <c:pt idx="7" formatCode="#,##0">
                  <c:v>142005.25</c:v>
                </c:pt>
                <c:pt idx="8" formatCode="_(* #,##0_);_(* \(#,##0\);_(* &quot;-&quot;??_);_(@_)">
                  <c:v>173597.41666666666</c:v>
                </c:pt>
                <c:pt idx="9" formatCode="_(* #,##0_);_(* \(#,##0\);_(* &quot;-&quot;??_);_(@_)">
                  <c:v>176213.5</c:v>
                </c:pt>
                <c:pt idx="10" formatCode="_(* #,##0_);_(* \(#,##0\);_(* &quot;-&quot;??_);_(@_)">
                  <c:v>150051.25</c:v>
                </c:pt>
                <c:pt idx="11" formatCode="_(* #,##0_);_(* \(#,##0\);_(* &quot;-&quot;??_);_(@_)">
                  <c:v>151580.83333333331</c:v>
                </c:pt>
                <c:pt idx="12" formatCode="_(* #,##0_);_(* \(#,##0\);_(* &quot;-&quot;??_);_(@_)">
                  <c:v>147357.75</c:v>
                </c:pt>
                <c:pt idx="13" formatCode="_(* #,##0_);_(* \(#,##0\);_(* &quot;-&quot;??_);_(@_)">
                  <c:v>233035.5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301-4415-AF14-3D894F660696}"/>
            </c:ext>
          </c:extLst>
        </c:ser>
        <c:ser>
          <c:idx val="0"/>
          <c:order val="19"/>
          <c:tx>
            <c:strRef>
              <c:f>NonconvAssim!$A$21</c:f>
              <c:strCache>
                <c:ptCount val="1"/>
                <c:pt idx="0">
                  <c:v>SEVIRI CSRs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NonconvAssim!$B$21:$O$21</c:f>
              <c:numCache>
                <c:formatCode>General</c:formatCode>
                <c:ptCount val="14"/>
                <c:pt idx="7" formatCode="#,##0">
                  <c:v>5900</c:v>
                </c:pt>
                <c:pt idx="8" formatCode="_(* #,##0_);_(* \(#,##0\);_(* &quot;-&quot;??_);_(@_)">
                  <c:v>2804.4166666666661</c:v>
                </c:pt>
                <c:pt idx="9" formatCode="_(* #,##0_);_(* \(#,##0\);_(* &quot;-&quot;??_);_(@_)">
                  <c:v>6461.5</c:v>
                </c:pt>
                <c:pt idx="10" formatCode="_(* #,##0_);_(* \(#,##0\);_(* &quot;-&quot;??_);_(@_)">
                  <c:v>6750.4166666666688</c:v>
                </c:pt>
                <c:pt idx="11" formatCode="_(* #,##0_);_(* \(#,##0\);_(* &quot;-&quot;??_);_(@_)">
                  <c:v>6833.3333333333321</c:v>
                </c:pt>
                <c:pt idx="12" formatCode="_(* #,##0_);_(* \(#,##0\);_(* &quot;-&quot;??_);_(@_)">
                  <c:v>6892.6666666666697</c:v>
                </c:pt>
                <c:pt idx="13" formatCode="_(* #,##0_);_(* \(#,##0\);_(* &quot;-&quot;??_);_(@_)">
                  <c:v>1407.4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301-4415-AF14-3D894F660696}"/>
            </c:ext>
          </c:extLst>
        </c:ser>
        <c:ser>
          <c:idx val="21"/>
          <c:order val="20"/>
          <c:tx>
            <c:strRef>
              <c:f>NonconvAssim!$A$22</c:f>
              <c:strCache>
                <c:ptCount val="1"/>
                <c:pt idx="0">
                  <c:v>CRIS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NonconvAssim!$B$22:$O$22</c:f>
              <c:numCache>
                <c:formatCode>General</c:formatCode>
                <c:ptCount val="14"/>
                <c:pt idx="8" formatCode="_(* #,##0_);_(* \(#,##0\);_(* &quot;-&quot;??_);_(@_)">
                  <c:v>97841.583333333328</c:v>
                </c:pt>
                <c:pt idx="9" formatCode="_(* #,##0_);_(* \(#,##0\);_(* &quot;-&quot;??_);_(@_)">
                  <c:v>266347.91666666674</c:v>
                </c:pt>
                <c:pt idx="10" formatCode="_(* #,##0_);_(* \(#,##0\);_(* &quot;-&quot;??_);_(@_)">
                  <c:v>271190.75</c:v>
                </c:pt>
                <c:pt idx="11" formatCode="_(* #,##0_);_(* \(#,##0\);_(* &quot;-&quot;??_);_(@_)">
                  <c:v>272343.08333333337</c:v>
                </c:pt>
                <c:pt idx="12" formatCode="_(* #,##0_);_(* \(#,##0\);_(* &quot;-&quot;??_);_(@_)">
                  <c:v>271164.75</c:v>
                </c:pt>
                <c:pt idx="13" formatCode="_(* #,##0_);_(* \(#,##0\);_(* &quot;-&quot;??_);_(@_)">
                  <c:v>279513.59999999998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301-4415-AF14-3D894F660696}"/>
            </c:ext>
          </c:extLst>
        </c:ser>
        <c:ser>
          <c:idx val="24"/>
          <c:order val="21"/>
          <c:tx>
            <c:strRef>
              <c:f>NonconvAssim!$A$25</c:f>
              <c:strCache>
                <c:ptCount val="1"/>
                <c:pt idx="0">
                  <c:v>SSM/IS radiances</c:v>
                </c:pt>
              </c:strCache>
            </c:strRef>
          </c:tx>
          <c:cat>
            <c:numRef>
              <c:f>NonconvAssim!$B$1:$O$1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NonconvAssim!$B$25:$O$25</c:f>
              <c:numCache>
                <c:formatCode>General</c:formatCode>
                <c:ptCount val="14"/>
                <c:pt idx="10" formatCode="_(* #,##0_);_(* \(#,##0\);_(* &quot;-&quot;??_);_(@_)">
                  <c:v>70982.333333333328</c:v>
                </c:pt>
                <c:pt idx="11" formatCode="_(* #,##0_);_(* \(#,##0\);_(* &quot;-&quot;??_);_(@_)">
                  <c:v>44834.916666666664</c:v>
                </c:pt>
                <c:pt idx="12" formatCode="_(* #,##0_);_(* \(#,##0\);_(* &quot;-&quot;??_);_(@_)">
                  <c:v>51127.5</c:v>
                </c:pt>
                <c:pt idx="13" formatCode="_(* #,##0_);_(* \(#,##0\);_(* &quot;-&quot;??_);_(@_)">
                  <c:v>44080.4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301-4415-AF14-3D894F660696}"/>
            </c:ext>
          </c:extLst>
        </c:ser>
        <c:dLbls/>
        <c:gapWidth val="55"/>
        <c:gapDepth val="55"/>
        <c:shape val="box"/>
        <c:axId val="53087232"/>
        <c:axId val="53121792"/>
        <c:axId val="0"/>
      </c:bar3DChart>
      <c:catAx>
        <c:axId val="53087232"/>
        <c:scaling>
          <c:orientation val="minMax"/>
        </c:scaling>
        <c:axPos val="b"/>
        <c:numFmt formatCode="General" sourceLinked="1"/>
        <c:majorTickMark val="none"/>
        <c:tickLblPos val="nextTo"/>
        <c:crossAx val="53121792"/>
        <c:crosses val="autoZero"/>
        <c:auto val="1"/>
        <c:lblAlgn val="ctr"/>
        <c:lblOffset val="100"/>
      </c:catAx>
      <c:valAx>
        <c:axId val="53121792"/>
        <c:scaling>
          <c:orientation val="minMax"/>
        </c:scaling>
        <c:axPos val="l"/>
        <c:majorGridlines/>
        <c:numFmt formatCode="#,##0.0" sourceLinked="0"/>
        <c:majorTickMark val="none"/>
        <c:tickLblPos val="nextTo"/>
        <c:crossAx val="53087232"/>
        <c:crosses val="autoZero"/>
        <c:crossBetween val="between"/>
        <c:majorUnit val="500000"/>
        <c:dispUnits>
          <c:builtInUnit val="millions"/>
        </c:dispUnits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3638391059622386"/>
          <c:y val="3.4655840195078391E-2"/>
          <c:w val="0.15103814469341201"/>
          <c:h val="0.86893317749775745"/>
        </c:manualLayout>
      </c:layout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C8E9-FBE2-421E-9887-A22EFE7BDA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076499-EEE1-41D1-9747-447D0A5DA440}">
      <dgm:prSet custT="1"/>
      <dgm:spPr/>
      <dgm:t>
        <a:bodyPr/>
        <a:lstStyle/>
        <a:p>
          <a:pPr rtl="0"/>
          <a:r>
            <a:rPr lang="en-US" sz="2800" i="1" dirty="0">
              <a:latin typeface="Arial Narrow" pitchFamily="34" charset="0"/>
            </a:rPr>
            <a:t>Where America’s Climate, Weather, Ocean, and Space Prediction Services Begin”</a:t>
          </a:r>
        </a:p>
      </dgm:t>
    </dgm:pt>
    <dgm:pt modelId="{69AC9052-ED8A-4BAE-BDC9-3A4441A1E1A1}" type="parTrans" cxnId="{4E140506-A7DE-4476-8B04-2A9B78D3E321}">
      <dgm:prSet/>
      <dgm:spPr/>
      <dgm:t>
        <a:bodyPr/>
        <a:lstStyle/>
        <a:p>
          <a:endParaRPr lang="en-US"/>
        </a:p>
      </dgm:t>
    </dgm:pt>
    <dgm:pt modelId="{8BAAC3D5-CA5F-4384-8DAD-8EB45E473D6C}" type="sibTrans" cxnId="{4E140506-A7DE-4476-8B04-2A9B78D3E321}">
      <dgm:prSet/>
      <dgm:spPr/>
      <dgm:t>
        <a:bodyPr/>
        <a:lstStyle/>
        <a:p>
          <a:endParaRPr lang="en-US"/>
        </a:p>
      </dgm:t>
    </dgm:pt>
    <dgm:pt modelId="{88C8221A-3D92-4ECA-B021-85155A335342}" type="pres">
      <dgm:prSet presAssocID="{960CC8E9-FBE2-421E-9887-A22EFE7BD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45EF2-8C78-4B7E-AEBF-AE967335D04B}" type="pres">
      <dgm:prSet presAssocID="{8D076499-EEE1-41D1-9747-447D0A5DA440}" presName="parentText" presStyleLbl="node1" presStyleIdx="0" presStyleCnt="1" custScaleY="149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86F73-1639-7C4A-959A-7DAD8E2E45EB}" type="presOf" srcId="{8D076499-EEE1-41D1-9747-447D0A5DA440}" destId="{9BA45EF2-8C78-4B7E-AEBF-AE967335D04B}" srcOrd="0" destOrd="0" presId="urn:microsoft.com/office/officeart/2005/8/layout/vList2"/>
    <dgm:cxn modelId="{D63D5A6F-7957-E248-8127-1BDB577F7606}" type="presOf" srcId="{960CC8E9-FBE2-421E-9887-A22EFE7BDA32}" destId="{88C8221A-3D92-4ECA-B021-85155A335342}" srcOrd="0" destOrd="0" presId="urn:microsoft.com/office/officeart/2005/8/layout/vList2"/>
    <dgm:cxn modelId="{4E140506-A7DE-4476-8B04-2A9B78D3E321}" srcId="{960CC8E9-FBE2-421E-9887-A22EFE7BDA32}" destId="{8D076499-EEE1-41D1-9747-447D0A5DA440}" srcOrd="0" destOrd="0" parTransId="{69AC9052-ED8A-4BAE-BDC9-3A4441A1E1A1}" sibTransId="{8BAAC3D5-CA5F-4384-8DAD-8EB45E473D6C}"/>
    <dgm:cxn modelId="{32927C7B-056E-9648-BE2F-6966F615E082}" type="presParOf" srcId="{88C8221A-3D92-4ECA-B021-85155A335342}" destId="{9BA45EF2-8C78-4B7E-AEBF-AE967335D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45EF2-8C78-4B7E-AEBF-AE967335D04B}">
      <dsp:nvSpPr>
        <dsp:cNvPr id="0" name=""/>
        <dsp:cNvSpPr/>
      </dsp:nvSpPr>
      <dsp:spPr>
        <a:xfrm>
          <a:off x="0" y="198317"/>
          <a:ext cx="7467600" cy="1813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latin typeface="Arial Narrow" pitchFamily="34" charset="0"/>
            </a:rPr>
            <a:t>Where America’s Climate, Weather, Ocean, and Space Prediction Services Begin”</a:t>
          </a:r>
        </a:p>
      </dsp:txBody>
      <dsp:txXfrm>
        <a:off x="88511" y="286828"/>
        <a:ext cx="7290578" cy="163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4FE4-BA0B-034D-930E-6B4B1D4C4B0A}" type="datetime1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9D2944-92A0-8F4A-A439-AE57BFC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C45E92-D305-0C42-8700-4A184F551715}" type="datetime1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6F016F-C2D0-404A-A566-2668DD275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3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78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5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4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4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465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465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46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1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13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46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809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465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7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F8CA6-6ED6-4A64-ACC9-60806D4C7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3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7" y="8685216"/>
            <a:ext cx="2971799" cy="457198"/>
          </a:xfrm>
          <a:prstGeom prst="rect">
            <a:avLst/>
          </a:prstGeom>
          <a:noFill/>
          <a:ln>
            <a:noFill/>
          </a:ln>
        </p:spPr>
        <p:txBody>
          <a:bodyPr lIns="91298" tIns="45649" rIns="91298" bIns="4564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3" y="4343405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298" tIns="45649" rIns="91298" bIns="45649" anchor="t" anchorCtr="0">
            <a:noAutofit/>
          </a:bodyPr>
          <a:lstStyle/>
          <a:p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26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6</a:t>
            </a:fld>
            <a:endParaRPr lang="en-US" dirty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6</a:t>
            </a:fld>
            <a:endParaRPr lang="en-US" sz="1000" i="1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27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6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AIRS,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IASI, CrIS biggest contributors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003B-FDF3-495A-A8B2-87248C6BFDDC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975-C6DD-BA4A-A2FD-60AEADC41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8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C03D1-312D-4029-AE59-0494C57B1A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5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808A7-6606-493F-A24F-AB038431DC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99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63AF0-DD21-4897-AF9A-4848A74E9B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5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635CB-A590-4E90-89EA-ED005976B0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25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C9687-0D96-4696-A275-DE14521AF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17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B9AF6-6139-4C16-B10D-DAF32F946E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45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7E36D-9669-4B39-BD6A-454A771DF0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2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523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3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4BE83-9F90-4BE7-B6F7-7547D84C72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2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514F-4793-40BE-A165-97FE8E0424B3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08E-1B7A-1A4F-9CFB-3FC33ACE7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00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CCF8B-E598-423E-A608-A9A7B7EB77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7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83920-BCD3-454E-895B-3A08F76912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62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ADD44-21A7-4A68-AFEE-6EE4BEAC38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C03D1-312D-4029-AE59-0494C57B1A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31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808A7-6606-493F-A24F-AB038431DC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5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63AF0-DD21-4897-AF9A-4848A74E9B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55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635CB-A590-4E90-89EA-ED005976B0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665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C9687-0D96-4696-A275-DE14521AF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8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B9AF6-6139-4C16-B10D-DAF32F946E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446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7E36D-9669-4B39-BD6A-454A771DF0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8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D0AC-1AAC-4828-8B24-535780B148EE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33A0-AB31-2346-B1A6-1951DC56A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77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914400" y="4784651"/>
            <a:ext cx="6858000" cy="701749"/>
          </a:xfr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5486400"/>
            <a:ext cx="6858000" cy="685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Lat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69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4BE83-9F90-4BE7-B6F7-7547D84C72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8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CCF8B-E598-423E-A608-A9A7B7EB77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897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83920-BCD3-454E-895B-3A08F76912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355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ADD44-21A7-4A68-AFEE-6EE4BEAC38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39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C03D1-312D-4029-AE59-0494C57B1A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53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808A7-6606-493F-A24F-AB038431DC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162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63AF0-DD21-4897-AF9A-4848A74E9B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92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635CB-A590-4E90-89EA-ED005976B0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85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C9687-0D96-4696-A275-DE14521AF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3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A0CE-B9F7-4F7C-8AE9-476651049866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7477-DA8E-584A-B2D7-6D958C734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47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B9AF6-6139-4C16-B10D-DAF32F946E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760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7E36D-9669-4B39-BD6A-454A771DF0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77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47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79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4BE83-9F90-4BE7-B6F7-7547D84C72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60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CCF8B-E598-423E-A608-A9A7B7EB77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172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83920-BCD3-454E-895B-3A08F76912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198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ADD44-21A7-4A68-AFEE-6EE4BEAC38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96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C03D1-312D-4029-AE59-0494C57B1A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84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808A7-6606-493F-A24F-AB038431DC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5605-96D0-437B-A92A-0B044AA2CD94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5D40-2F1D-4C47-8D2A-619AAB087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345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63AF0-DD21-4897-AF9A-4848A74E9B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6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635CB-A590-4E90-89EA-ED005976B0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077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C9687-0D96-4696-A275-DE14521AF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16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B9AF6-6139-4C16-B10D-DAF32F946E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26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7E36D-9669-4B39-BD6A-454A771DF0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69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545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2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4BE83-9F90-4BE7-B6F7-7547D84C72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CCF8B-E598-423E-A608-A9A7B7EB77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9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83920-BCD3-454E-895B-3A08F76912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26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ADD44-21A7-4A68-AFEE-6EE4BEAC38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0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F129D9-A97C-44FA-98AB-8EEF3420269A}" type="datetime1">
              <a:rPr lang="en-US" smtClean="0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DDDDDD"/>
                </a:solidFill>
                <a:latin typeface="Times New Roman" pitchFamily="-108" charset="0"/>
                <a:cs typeface="+mn-cs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12644-5351-48D7-8714-404F314C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7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January 2017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12644-5351-48D7-8714-404F314C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69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12644-5351-48D7-8714-404F314C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7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12644-5351-48D7-8714-404F314C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31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.ncep.noaa.gov/pmb/chang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ra.nomads.ncep.noaa.gov/" TargetMode="External"/><Relationship Id="rId2" Type="http://schemas.openxmlformats.org/officeDocument/2006/relationships/hyperlink" Target="https://www.gfdl.noaa.gov/fv3/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2362200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NCEP Status Update</a:t>
            </a:r>
            <a:br>
              <a:rPr lang="en-US" sz="4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 GODEX-NWP-2</a:t>
            </a: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322388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Jeff Ator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NOAA/NWS/NCEP/EMC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November 27, 2018</a:t>
            </a:r>
          </a:p>
        </p:txBody>
      </p:sp>
      <p:pic>
        <p:nvPicPr>
          <p:cNvPr id="16387" name="Picture 5" descr="nc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0494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6962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NCEP 00Z GDAS ANNUAL DAILY MEAN RECEIVED NON-CONVENTIONAL OBS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Millions</a:t>
            </a:r>
          </a:p>
        </p:txBody>
      </p:sp>
      <p:graphicFrame>
        <p:nvGraphicFramePr>
          <p:cNvPr id="10" name="Char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734581967"/>
              </p:ext>
            </p:extLst>
          </p:nvPr>
        </p:nvGraphicFramePr>
        <p:xfrm>
          <a:off x="1067100" y="1932570"/>
          <a:ext cx="7695900" cy="473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8324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Assimilated Data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7114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NCEP 00Z GDAS ANNUAL DAILY MEAN ASSIMILATED NON-CONVENTIONAL OBS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Millions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06293"/>
              </p:ext>
            </p:extLst>
          </p:nvPr>
        </p:nvGraphicFramePr>
        <p:xfrm>
          <a:off x="804819" y="1948888"/>
          <a:ext cx="8034381" cy="44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002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783" y="76200"/>
            <a:ext cx="5352747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Non-conventional Data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</a:rPr>
              <a:t> Usage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bold black: used; </a:t>
            </a:r>
            <a:r>
              <a:rPr lang="en-US" sz="1400" i="1" dirty="0">
                <a:solidFill>
                  <a:srgbClr val="0070C0"/>
                </a:solidFill>
              </a:rPr>
              <a:t>aqua italicized: monitored</a:t>
            </a: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5035286"/>
              </p:ext>
            </p:extLst>
          </p:nvPr>
        </p:nvGraphicFramePr>
        <p:xfrm>
          <a:off x="381002" y="1662288"/>
          <a:ext cx="8381998" cy="4731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6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Instrument/product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Global</a:t>
                      </a:r>
                      <a:r>
                        <a:rPr lang="en-US" sz="1100" b="1" baseline="0" dirty="0">
                          <a:effectLst/>
                        </a:rPr>
                        <a:t> Forecast System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North</a:t>
                      </a:r>
                      <a:r>
                        <a:rPr lang="en-US" sz="1100" b="1" baseline="0" dirty="0">
                          <a:effectLst/>
                        </a:rPr>
                        <a:t> American Mesoscale 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Rapid</a:t>
                      </a:r>
                      <a:r>
                        <a:rPr lang="en-US" sz="1100" b="1" baseline="0" dirty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AMSU-A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B(+RARS)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B(+RARS)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MHS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NOAA-18/19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NOAA-18/19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B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B(+RARS)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HIRS-4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AIRS-281 chn, every f-o-v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IASI-616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</a:t>
                      </a:r>
                      <a:r>
                        <a:rPr lang="en-US" sz="1100" b="1" u="sng" dirty="0">
                          <a:effectLst/>
                        </a:rPr>
                        <a:t>(</a:t>
                      </a:r>
                      <a:r>
                        <a:rPr lang="en-US" sz="1100" b="1" i="0" u="sng" dirty="0">
                          <a:effectLst/>
                        </a:rPr>
                        <a:t>+DBRTN+RARS</a:t>
                      </a:r>
                      <a:r>
                        <a:rPr lang="en-US" sz="1100" b="1" u="sng" dirty="0">
                          <a:effectLst/>
                        </a:rPr>
                        <a:t>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B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SSM/IS UPP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DMSP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F-17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F-18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effectLst/>
                        </a:rPr>
                        <a:t>DMSP</a:t>
                      </a:r>
                      <a:r>
                        <a:rPr lang="en-US" sz="1100" u="sng" dirty="0">
                          <a:effectLst/>
                        </a:rPr>
                        <a:t> </a:t>
                      </a:r>
                      <a:r>
                        <a:rPr lang="en-US" sz="1100" b="1" u="sng" dirty="0">
                          <a:effectLst/>
                        </a:rPr>
                        <a:t>F-17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u="none" dirty="0">
                          <a:solidFill>
                            <a:srgbClr val="0070C0"/>
                          </a:solidFill>
                          <a:effectLst/>
                        </a:rPr>
                        <a:t>F-18</a:t>
                      </a:r>
                      <a:endParaRPr lang="en-US" sz="1100" i="1" u="none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sounder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GOES-15</a:t>
                      </a:r>
                      <a:r>
                        <a:rPr lang="en-US" sz="1100" dirty="0">
                          <a:effectLst/>
                        </a:rPr>
                        <a:t> 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GOES-15</a:t>
                      </a:r>
                      <a:r>
                        <a:rPr lang="en-US" sz="1100" dirty="0">
                          <a:effectLst/>
                        </a:rPr>
                        <a:t> 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GOES-15</a:t>
                      </a:r>
                      <a:r>
                        <a:rPr lang="en-US" sz="1100" dirty="0">
                          <a:effectLst/>
                        </a:rPr>
                        <a:t> 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SEVIRI/CSR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METEOSAT-10</a:t>
                      </a:r>
                      <a:r>
                        <a:rPr lang="en-US" sz="1100" b="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effectLst/>
                        </a:rPr>
                        <a:t>METEOSAT-10</a:t>
                      </a:r>
                      <a:r>
                        <a:rPr lang="en-US" sz="1100" b="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ATMS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S-NPP</a:t>
                      </a:r>
                      <a:r>
                        <a:rPr lang="en-US" sz="1100" b="1" i="1" u="sng" dirty="0">
                          <a:effectLst/>
                        </a:rPr>
                        <a:t>(+</a:t>
                      </a:r>
                      <a:r>
                        <a:rPr lang="en-US" sz="1100" b="1" i="0" u="sng" dirty="0">
                          <a:effectLst/>
                        </a:rPr>
                        <a:t>DBRTN</a:t>
                      </a:r>
                      <a:r>
                        <a:rPr lang="en-US" sz="1100" b="1" u="sng" dirty="0">
                          <a:effectLst/>
                        </a:rPr>
                        <a:t>)</a:t>
                      </a:r>
                      <a:br>
                        <a:rPr lang="en-US" sz="1100" b="1" u="sng" dirty="0">
                          <a:effectLst/>
                        </a:rPr>
                      </a:br>
                      <a:r>
                        <a:rPr lang="en-US" sz="1100" b="1" u="none" dirty="0">
                          <a:effectLst/>
                        </a:rPr>
                        <a:t>NOAA-20</a:t>
                      </a:r>
                      <a:endParaRPr lang="en-US" sz="1100" b="1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S-NPP</a:t>
                      </a: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CrIS-399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S-NPP</a:t>
                      </a:r>
                      <a:r>
                        <a:rPr lang="en-US" sz="1100" b="1" i="1" u="sng" dirty="0">
                          <a:effectLst/>
                        </a:rPr>
                        <a:t>(+</a:t>
                      </a:r>
                      <a:r>
                        <a:rPr lang="en-US" sz="1100" b="1" i="0" u="sng" dirty="0">
                          <a:effectLst/>
                        </a:rPr>
                        <a:t>DBRTN</a:t>
                      </a:r>
                      <a:r>
                        <a:rPr lang="en-US" sz="1100" b="1" u="sng" dirty="0">
                          <a:effectLst/>
                        </a:rPr>
                        <a:t>)</a:t>
                      </a:r>
                      <a:br>
                        <a:rPr lang="en-US" sz="1100" b="1" u="sng" dirty="0">
                          <a:effectLst/>
                        </a:rPr>
                      </a:br>
                      <a:r>
                        <a:rPr lang="en-US" sz="1100" b="1" u="none" dirty="0">
                          <a:effectLst/>
                        </a:rPr>
                        <a:t>NOAA-20</a:t>
                      </a:r>
                      <a:endParaRPr lang="en-US" sz="1100" b="1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S-NPP</a:t>
                      </a: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CrIS-431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chn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  <a:t>S-NPP</a:t>
                      </a:r>
                      <a:b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  <a:t>NOAA-20</a:t>
                      </a: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CrIS-2211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chn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  <a:t>S-NPP</a:t>
                      </a:r>
                      <a:b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1100" b="1" u="none" dirty="0">
                          <a:effectLst/>
                          <a:latin typeface="+mn-lt"/>
                          <a:ea typeface="Calibri"/>
                        </a:rPr>
                        <a:t>NOAA-20</a:t>
                      </a: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SAPHIR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</a:rPr>
                        <a:t>Megha-Tropiques</a:t>
                      </a:r>
                      <a:endParaRPr lang="en-US" sz="1100" b="1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4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imgr cloud products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GOES-13/15/16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(LaRC)</a:t>
                      </a: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 </a:t>
                      </a:r>
                      <a:r>
                        <a:rPr lang="en-US" sz="1100" b="0" dirty="0">
                          <a:effectLst/>
                        </a:rPr>
                        <a:t>(LaRC)</a:t>
                      </a: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GOES sndr cloud products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GOES-15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(NESDIS)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GOES-15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(NESDIS)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SBUV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NOAA-19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2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7315" y="76200"/>
            <a:ext cx="521168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Non-conventional Data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</a:rPr>
              <a:t> Usage (cont.)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 bold black: used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r>
              <a:rPr lang="en-US" sz="1400" i="1" dirty="0">
                <a:solidFill>
                  <a:srgbClr val="0070C0"/>
                </a:solidFill>
              </a:rPr>
              <a:t>aqua italicized: monitored</a:t>
            </a: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6426599"/>
              </p:ext>
            </p:extLst>
          </p:nvPr>
        </p:nvGraphicFramePr>
        <p:xfrm>
          <a:off x="398341" y="1645920"/>
          <a:ext cx="8469630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7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7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Instrument/product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Global</a:t>
                      </a:r>
                      <a:r>
                        <a:rPr lang="en-US" sz="1100" b="1" baseline="0" dirty="0">
                          <a:effectLst/>
                        </a:rPr>
                        <a:t> Forecast System (</a:t>
                      </a:r>
                      <a:r>
                        <a:rPr lang="en-US" sz="1100" dirty="0">
                          <a:effectLst/>
                        </a:rPr>
                        <a:t>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North</a:t>
                      </a:r>
                      <a:r>
                        <a:rPr lang="en-US" sz="1100" b="1" baseline="0" dirty="0">
                          <a:effectLst/>
                        </a:rPr>
                        <a:t> American Mesoscale 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Rapid</a:t>
                      </a:r>
                      <a:r>
                        <a:rPr lang="en-US" sz="1100" b="1" baseline="0" dirty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GOME ozone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METOP-A/B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OMI ozone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dirty="0">
                          <a:solidFill>
                            <a:schemeClr val="tx1"/>
                          </a:solidFill>
                          <a:effectLst/>
                        </a:rPr>
                        <a:t>AURA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MLS ozone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rgbClr val="0070C0"/>
                          </a:solidFill>
                          <a:effectLst/>
                        </a:rPr>
                        <a:t>AURA (not currently available)</a:t>
                      </a:r>
                      <a:endParaRPr lang="en-US" sz="11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NEXRAD L2 radial wind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+mn-lt"/>
                          <a:ea typeface="Calibri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NEXRAD L2 reflectivity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+mn-lt"/>
                          <a:ea typeface="Calibri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9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GPS-RO bending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COSMIC-1 (FM1, FM6)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sng" dirty="0">
                          <a:solidFill>
                            <a:schemeClr val="tx1"/>
                          </a:solidFill>
                          <a:effectLst/>
                        </a:rPr>
                        <a:t>GRACE-B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METOP-A/METOP-B (GRAS)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sng" dirty="0">
                          <a:solidFill>
                            <a:schemeClr val="tx1"/>
                          </a:solidFill>
                          <a:effectLst/>
                        </a:rPr>
                        <a:t>TanDEM-X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COSMIC-1 (FM1, FM6)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GRACE-B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</a:t>
                      </a:r>
                      <a:r>
                        <a:rPr lang="en-US" sz="1100" b="1" u="sng" dirty="0">
                          <a:effectLst/>
                        </a:rPr>
                        <a:t>METOP-B</a:t>
                      </a:r>
                      <a:r>
                        <a:rPr lang="en-US" sz="1100" b="1" dirty="0">
                          <a:effectLst/>
                        </a:rPr>
                        <a:t> (GRAS)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TanDEM-X</a:t>
                      </a:r>
                      <a:endParaRPr lang="en-US" sz="11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3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LW-IR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NOAA-15/18/19/20 (AVHRR)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effectLst/>
                        </a:rPr>
                        <a:t>METOP-A/B (AVHRR)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u="sng" dirty="0">
                          <a:solidFill>
                            <a:schemeClr val="tx1"/>
                          </a:solidFill>
                          <a:effectLst/>
                        </a:rPr>
                        <a:t>S-NPP (VIIRS)</a:t>
                      </a:r>
                      <a:endParaRPr lang="en-US" sz="1100" b="1" i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METEOSAT-11/10</a:t>
                      </a:r>
                      <a:r>
                        <a:rPr lang="en-US" sz="1100" b="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effectLst/>
                        </a:rPr>
                        <a:t>NOAA-15/18/19/20 (AVHRR)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effectLst/>
                        </a:rPr>
                        <a:t>METOP-A/B (AVHRR)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S-NPP (VIIRS)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METEOSAT-11/10/8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SW-IR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WV-cloud top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HIMAWARI-8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METEOSAT-11/10</a:t>
                      </a:r>
                      <a:r>
                        <a:rPr lang="en-US" sz="1100" b="1" i="1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574" y="6346195"/>
            <a:ext cx="85058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RTMA/URMA: </a:t>
            </a:r>
            <a:r>
              <a:rPr lang="en-US" sz="1100" b="1" dirty="0">
                <a:solidFill>
                  <a:srgbClr val="000000"/>
                </a:solidFill>
              </a:rPr>
              <a:t>METOP-A &amp; -B ASCAT used; </a:t>
            </a:r>
            <a:r>
              <a:rPr lang="en-US" sz="1100" dirty="0">
                <a:solidFill>
                  <a:srgbClr val="000000"/>
                </a:solidFill>
              </a:rPr>
              <a:t>AMVs (</a:t>
            </a:r>
            <a:r>
              <a:rPr lang="en-US" sz="1100" b="1" dirty="0">
                <a:solidFill>
                  <a:srgbClr val="000000"/>
                </a:solidFill>
              </a:rPr>
              <a:t>same as NAM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  <a:r>
              <a:rPr lang="en-US" sz="1100" b="1" dirty="0">
                <a:solidFill>
                  <a:srgbClr val="000000"/>
                </a:solidFill>
              </a:rPr>
              <a:t>used</a:t>
            </a:r>
            <a:r>
              <a:rPr lang="en-US" sz="1100" dirty="0">
                <a:solidFill>
                  <a:srgbClr val="000000"/>
                </a:solidFill>
              </a:rPr>
              <a:t> at &amp; below 850 mb; </a:t>
            </a:r>
            <a:r>
              <a:rPr lang="en-US" sz="1100" b="1" dirty="0">
                <a:solidFill>
                  <a:srgbClr val="000000"/>
                </a:solidFill>
              </a:rPr>
              <a:t>GOES-13/15 effective cloud amount</a:t>
            </a:r>
          </a:p>
        </p:txBody>
      </p:sp>
    </p:spTree>
    <p:extLst>
      <p:ext uri="{BB962C8B-B14F-4D97-AF65-F5344CB8AC3E}">
        <p14:creationId xmlns:p14="http://schemas.microsoft.com/office/powerpoint/2010/main" xmlns="" val="340184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7315" y="76200"/>
            <a:ext cx="521168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Non-conventional Data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</a:rPr>
              <a:t> Usage (cont.)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 bold black: used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r>
              <a:rPr lang="en-US" sz="1400" i="1" dirty="0">
                <a:solidFill>
                  <a:srgbClr val="0070C0"/>
                </a:solidFill>
              </a:rPr>
              <a:t>aqua italicized: monitored</a:t>
            </a: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628678"/>
              </p:ext>
            </p:extLst>
          </p:nvPr>
        </p:nvGraphicFramePr>
        <p:xfrm>
          <a:off x="398341" y="1645920"/>
          <a:ext cx="846963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7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7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Instrument/product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Global</a:t>
                      </a:r>
                      <a:r>
                        <a:rPr lang="en-US" sz="1100" b="1" baseline="0" dirty="0">
                          <a:effectLst/>
                        </a:rPr>
                        <a:t> Forecast System (</a:t>
                      </a:r>
                      <a:r>
                        <a:rPr lang="en-US" sz="1100" dirty="0">
                          <a:effectLst/>
                        </a:rPr>
                        <a:t>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North</a:t>
                      </a:r>
                      <a:r>
                        <a:rPr lang="en-US" sz="1100" b="1" baseline="0" dirty="0">
                          <a:effectLst/>
                        </a:rPr>
                        <a:t> American Mesoscale 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Rapid</a:t>
                      </a:r>
                      <a:r>
                        <a:rPr lang="en-US" sz="1100" b="1" baseline="0" dirty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AMV’s WV-deep layer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METEOSAT-11/10/8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AMV’s Visible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METEOSAT-11/10/8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METEOSAT-11/10</a:t>
                      </a:r>
                      <a:r>
                        <a:rPr lang="en-US" sz="1100" b="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GOES-13/15/16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HIMAWARI-8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METEOSAT-11/10/8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ASCAT scatterometer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Lightning </a:t>
                      </a:r>
                      <a:r>
                        <a:rPr lang="en-US" sz="900" dirty="0">
                          <a:effectLst/>
                        </a:rPr>
                        <a:t>(long &amp; short range)</a:t>
                      </a: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yes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574" y="6346195"/>
            <a:ext cx="85058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RTMA/URMA: </a:t>
            </a:r>
            <a:r>
              <a:rPr lang="en-US" sz="1100" b="1" dirty="0">
                <a:solidFill>
                  <a:srgbClr val="000000"/>
                </a:solidFill>
              </a:rPr>
              <a:t>METOP-A &amp; -B ASCAT used; </a:t>
            </a:r>
            <a:r>
              <a:rPr lang="en-US" sz="1100" dirty="0">
                <a:solidFill>
                  <a:srgbClr val="000000"/>
                </a:solidFill>
              </a:rPr>
              <a:t>AMVs (</a:t>
            </a:r>
            <a:r>
              <a:rPr lang="en-US" sz="1100" b="1" dirty="0">
                <a:solidFill>
                  <a:srgbClr val="000000"/>
                </a:solidFill>
              </a:rPr>
              <a:t>same as NAM</a:t>
            </a:r>
            <a:r>
              <a:rPr lang="en-US" sz="1100" dirty="0">
                <a:solidFill>
                  <a:srgbClr val="000000"/>
                </a:solidFill>
              </a:rPr>
              <a:t>) </a:t>
            </a:r>
            <a:r>
              <a:rPr lang="en-US" sz="1100" b="1" dirty="0">
                <a:solidFill>
                  <a:srgbClr val="000000"/>
                </a:solidFill>
              </a:rPr>
              <a:t>used</a:t>
            </a:r>
            <a:r>
              <a:rPr lang="en-US" sz="1100" dirty="0">
                <a:solidFill>
                  <a:srgbClr val="000000"/>
                </a:solidFill>
              </a:rPr>
              <a:t> at &amp; below 850 mb; </a:t>
            </a:r>
            <a:r>
              <a:rPr lang="en-US" sz="1100" b="1" dirty="0">
                <a:solidFill>
                  <a:srgbClr val="000000"/>
                </a:solidFill>
              </a:rPr>
              <a:t>GOES-13/15 effective cloud amount</a:t>
            </a:r>
          </a:p>
        </p:txBody>
      </p:sp>
    </p:spTree>
    <p:extLst>
      <p:ext uri="{BB962C8B-B14F-4D97-AF65-F5344CB8AC3E}">
        <p14:creationId xmlns:p14="http://schemas.microsoft.com/office/powerpoint/2010/main" xmlns="" val="373701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Changes in Observational Data Usage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Arial"/>
                <a:cs typeface="Arial"/>
                <a:sym typeface="Arial"/>
              </a:rPr>
              <a:t>01 August 2017 </a:t>
            </a:r>
          </a:p>
          <a:p>
            <a:pPr marL="741241" lvl="1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NESDIS NPP VIIRS weekly real time 4 km global GVF (Green Vegetation Fraction) (updated daily)</a:t>
            </a:r>
            <a:endParaRPr lang="en-US" sz="1800" b="1" i="0" dirty="0"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04 August 2017 </a:t>
            </a:r>
            <a:endParaRPr lang="en-US" sz="18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U. S. TAMDAR assimilated in RAP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23 August 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Level 3 &amp; Level 2.5 NEXRAD radial wind no longer assimilated by NAM and RAP GSI.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13 September 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remaining Alaska NOAA Profiler Network sites turned off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11 October 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Urbanet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MESONET are being ingested and processed, but not yet assimilated by an NWP network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8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Changes in Observational Data Usage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Arial"/>
                <a:cs typeface="Arial"/>
                <a:sym typeface="Arial"/>
              </a:rPr>
              <a:t>21 December 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  <a:cs typeface="ＭＳ Ｐゴシック" charset="0"/>
              </a:rPr>
              <a:t>GOES-16 AMV’s (IR long-wave, WV, </a:t>
            </a:r>
            <a:r>
              <a:rPr lang="en-US" sz="1800" i="0" dirty="0" err="1">
                <a:ea typeface="ＭＳ Ｐゴシック" charset="0"/>
                <a:cs typeface="ＭＳ Ｐゴシック" charset="0"/>
              </a:rPr>
              <a:t>imgr</a:t>
            </a:r>
            <a:r>
              <a:rPr lang="en-US" sz="1800" i="0" dirty="0">
                <a:ea typeface="ＭＳ Ｐゴシック" charset="0"/>
                <a:cs typeface="ＭＳ Ｐゴシック" charset="0"/>
              </a:rPr>
              <a:t> clear-sky, VIZ, WV </a:t>
            </a:r>
            <a:r>
              <a:rPr lang="en-US" sz="1800" i="0" dirty="0" err="1">
                <a:ea typeface="ＭＳ Ｐゴシック" charset="0"/>
                <a:cs typeface="ＭＳ Ｐゴシック" charset="0"/>
              </a:rPr>
              <a:t>imgr</a:t>
            </a:r>
            <a:r>
              <a:rPr lang="en-US" sz="1800" i="0" dirty="0">
                <a:ea typeface="ＭＳ Ｐゴシック" charset="0"/>
                <a:cs typeface="ＭＳ Ｐゴシック" charset="0"/>
              </a:rPr>
              <a:t> cloud-top and IR short wave) ingested and monitored in GFS and GDAS.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  <a:cs typeface="ＭＳ Ｐゴシック" charset="0"/>
              </a:rPr>
              <a:t>GOES-16 1x1 FOV cloud from NASA/LANGLEY ingested and assimilated by RAP and NAM/NDAS GSI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  <a:cs typeface="ＭＳ Ｐゴシック" charset="0"/>
              </a:rPr>
              <a:t>GOES-16 Imager Effective Cloud Amount (Sky Cover) from U. Wisc. ingested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NPP OMPS </a:t>
            </a:r>
            <a:r>
              <a:rPr lang="en-US" sz="1800" i="0" dirty="0" err="1">
                <a:ea typeface="ＭＳ Ｐゴシック" charset="0"/>
              </a:rPr>
              <a:t>Bufr</a:t>
            </a:r>
            <a:r>
              <a:rPr lang="en-US" sz="1800" i="0" dirty="0">
                <a:ea typeface="ＭＳ Ｐゴシック" charset="0"/>
              </a:rPr>
              <a:t> Version 8 Total Column (TC) and Nadir Profile (NP) ozone ingested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BUFR format AMDAR and Korean AMDAR available for GFS and GDAS networks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U. S. TAMDAR monitored in GFS and GDAS networks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South American AMDAR monitored in all NWP networks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ea typeface="ＭＳ Ｐゴシック" charset="0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ＭＳ Ｐゴシック" charset="0"/>
              </a:rPr>
              <a:t>08 January 2018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GOES-13 turned off</a:t>
            </a:r>
            <a:endParaRPr lang="en-US" i="0" dirty="0">
              <a:ea typeface="ＭＳ Ｐゴシック" charset="0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30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Changes in Observational Data Usage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400" b="1" dirty="0">
              <a:ea typeface="ＭＳ Ｐゴシック" charset="0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ＭＳ Ｐゴシック" charset="0"/>
              </a:rPr>
              <a:t>28 February 2018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</a:rPr>
              <a:t>Meteosat-11 AMVs ingested and assimilated in all networks</a:t>
            </a:r>
          </a:p>
          <a:p>
            <a:pPr marL="44450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1" dirty="0">
              <a:ea typeface="ＭＳ Ｐゴシック" charset="0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ＭＳ Ｐゴシック" charset="0"/>
              </a:rPr>
              <a:t>10 May 2018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NOAA-20 (JPSS-1) ATMS data ingested and 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NOAA-20 (JPSS-1) </a:t>
            </a:r>
            <a:r>
              <a:rPr lang="en-US" sz="1800" i="0" dirty="0" err="1">
                <a:ea typeface="Arial"/>
                <a:cs typeface="Arial"/>
                <a:sym typeface="Arial"/>
              </a:rPr>
              <a:t>CrIS</a:t>
            </a:r>
            <a:r>
              <a:rPr lang="en-US" sz="1800" i="0" dirty="0">
                <a:ea typeface="Arial"/>
                <a:cs typeface="Arial"/>
                <a:sym typeface="Arial"/>
              </a:rPr>
              <a:t> Full Spectral Radiance Subset 431 Channel data ingested and 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NPP VIIRS SST data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Great Lakes ice concentration data from National Ice Center ingested</a:t>
            </a:r>
          </a:p>
          <a:p>
            <a:pPr marL="44450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1" dirty="0"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Arial"/>
                <a:cs typeface="Arial"/>
                <a:sym typeface="Arial"/>
              </a:rPr>
              <a:t>31 July 2018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Arial"/>
                <a:cs typeface="Arial"/>
                <a:sym typeface="Arial"/>
              </a:rPr>
              <a:t>NESDIS Hazard Mapping System (HMS) Smoke new fire point data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1" i="0" dirty="0">
              <a:ea typeface="Arial"/>
              <a:cs typeface="Arial"/>
              <a:sym typeface="Arial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ea typeface="ＭＳ Ｐゴシック" charset="0"/>
              </a:rPr>
              <a:t>29 October 2018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ea typeface="ＭＳ Ｐゴシック" charset="0"/>
                <a:cs typeface="ＭＳ Ｐゴシック" charset="0"/>
              </a:rPr>
              <a:t>Version 2 Blended Global Biomass Burning Emissions Product (</a:t>
            </a:r>
            <a:r>
              <a:rPr lang="en-US" sz="1800" i="0" dirty="0" err="1">
                <a:ea typeface="ＭＳ Ｐゴシック" charset="0"/>
                <a:cs typeface="ＭＳ Ｐゴシック" charset="0"/>
              </a:rPr>
              <a:t>GBBEPx</a:t>
            </a:r>
            <a:r>
              <a:rPr lang="en-US" sz="1800" i="0" dirty="0">
                <a:ea typeface="ＭＳ Ｐゴシック" charset="0"/>
                <a:cs typeface="ＭＳ Ｐゴシック" charset="0"/>
              </a:rPr>
              <a:t>) </a:t>
            </a:r>
            <a:r>
              <a:rPr lang="en-US" sz="1800" i="0" dirty="0" err="1">
                <a:ea typeface="ＭＳ Ｐゴシック" charset="0"/>
                <a:cs typeface="ＭＳ Ｐゴシック" charset="0"/>
              </a:rPr>
              <a:t>NetCDF</a:t>
            </a:r>
            <a:r>
              <a:rPr lang="en-US" sz="1800" i="0" dirty="0">
                <a:ea typeface="ＭＳ Ｐゴシック" charset="0"/>
                <a:cs typeface="ＭＳ Ｐゴシック" charset="0"/>
              </a:rPr>
              <a:t> files ingested</a:t>
            </a:r>
            <a:endParaRPr lang="en-US" sz="1800" i="0" dirty="0">
              <a:ea typeface="ＭＳ Ｐゴシック" charset="0"/>
            </a:endParaRPr>
          </a:p>
          <a:p>
            <a:pPr marL="341047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b="1" dirty="0"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ea typeface="ＭＳ Ｐゴシック" charset="0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90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Observational Data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/>
              <a:t>Test existing obs data for future assimilation</a:t>
            </a:r>
            <a:r>
              <a:rPr lang="en-US" sz="2000" dirty="0"/>
              <a:t>:</a:t>
            </a:r>
          </a:p>
          <a:p>
            <a:pPr lvl="1">
              <a:defRPr/>
            </a:pPr>
            <a:r>
              <a:rPr lang="en-US" sz="1800" dirty="0"/>
              <a:t>Jason-3 altimeter SSHA, wind/wave</a:t>
            </a:r>
          </a:p>
          <a:p>
            <a:pPr lvl="1">
              <a:defRPr/>
            </a:pPr>
            <a:r>
              <a:rPr lang="en-US" sz="1800" dirty="0"/>
              <a:t>Surface wind speed from satellite altimetry data (all sources)</a:t>
            </a:r>
          </a:p>
          <a:p>
            <a:pPr lvl="1">
              <a:defRPr/>
            </a:pPr>
            <a:r>
              <a:rPr lang="en-US" sz="1800" dirty="0"/>
              <a:t>HDOB (high-density hurricane aircraft reccos), SMFR peak surface wind speed</a:t>
            </a:r>
          </a:p>
          <a:p>
            <a:pPr lvl="1">
              <a:defRPr/>
            </a:pPr>
            <a:r>
              <a:rPr lang="en-US" sz="1800" dirty="0"/>
              <a:t>Additional U.S. mesonet data (e.g., CRN, Coop)</a:t>
            </a:r>
          </a:p>
          <a:p>
            <a:pPr lvl="2">
              <a:defRPr/>
            </a:pPr>
            <a:r>
              <a:rPr lang="en-US" sz="1800" i="1" dirty="0"/>
              <a:t>Improved roadway data, utilize Clarus QC information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TAC to BUFR: SYNOP, Upper-air, SHIP, BUOY</a:t>
            </a:r>
          </a:p>
          <a:p>
            <a:pPr lvl="1">
              <a:defRPr/>
            </a:pPr>
            <a:r>
              <a:rPr lang="en-US" sz="1800" dirty="0"/>
              <a:t>GPM-CORE GMI radiances, precipitation retrievals</a:t>
            </a:r>
          </a:p>
          <a:p>
            <a:pPr lvl="1">
              <a:defRPr/>
            </a:pPr>
            <a:r>
              <a:rPr lang="en-US" sz="1800" dirty="0"/>
              <a:t>Sentinel-3A SSHA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AMSR-2 radiances and SST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NASA </a:t>
            </a:r>
            <a:r>
              <a:rPr lang="en-US" sz="1800" dirty="0" err="1">
                <a:solidFill>
                  <a:srgbClr val="000000"/>
                </a:solidFill>
              </a:rPr>
              <a:t>aeronet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sfc</a:t>
            </a:r>
            <a:r>
              <a:rPr lang="en-US" sz="1800" dirty="0">
                <a:solidFill>
                  <a:srgbClr val="000000"/>
                </a:solidFill>
              </a:rPr>
              <a:t>-based AOD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GNSS (European) + U.S. surface-based GPS ZTD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S-NPP VIIRS radiances, AOD, smoke, dust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Direct readout of AIRS, AMSU-A, HIRS-4, MHS radiances and MODIS/AVHRR POES winds all from UW/CIMSS; ASCAT from RARS/EARS</a:t>
            </a:r>
          </a:p>
          <a:p>
            <a:pPr lvl="1"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82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Observational Data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sz="2400" dirty="0"/>
              <a:t>Acquire new obs data for testing</a:t>
            </a:r>
            <a:r>
              <a:rPr lang="en-US" sz="2000" dirty="0"/>
              <a:t>:</a:t>
            </a:r>
          </a:p>
          <a:p>
            <a:pPr lvl="1">
              <a:defRPr/>
            </a:pPr>
            <a:r>
              <a:rPr lang="en-US" sz="1800" dirty="0"/>
              <a:t>Dual METOP-A/-B AMV’s</a:t>
            </a:r>
          </a:p>
          <a:p>
            <a:pPr lvl="1">
              <a:defRPr/>
            </a:pPr>
            <a:r>
              <a:rPr lang="en-US" sz="1800" dirty="0"/>
              <a:t>Aeolus ADM</a:t>
            </a:r>
          </a:p>
          <a:p>
            <a:pPr lvl="1">
              <a:defRPr/>
            </a:pPr>
            <a:r>
              <a:rPr lang="en-US" sz="1800" dirty="0"/>
              <a:t>GOES-R (CSR/ASR/ABI radiances, GLM lightning, AOD, dust/smoke)</a:t>
            </a:r>
          </a:p>
          <a:p>
            <a:pPr lvl="1">
              <a:defRPr/>
            </a:pPr>
            <a:r>
              <a:rPr lang="en-US" sz="1800" dirty="0"/>
              <a:t>Surface-based GPS ZTD from other sources (e.g., Australia)</a:t>
            </a:r>
          </a:p>
          <a:p>
            <a:pPr lvl="1">
              <a:defRPr/>
            </a:pPr>
            <a:r>
              <a:rPr lang="en-US" sz="1800" dirty="0"/>
              <a:t>NPP Limb Profiler ozone data</a:t>
            </a:r>
          </a:p>
          <a:p>
            <a:pPr lvl="1">
              <a:defRPr/>
            </a:pPr>
            <a:r>
              <a:rPr lang="en-US" sz="1800" dirty="0"/>
              <a:t>METOP-C L1b AMSU/MHS data</a:t>
            </a:r>
          </a:p>
          <a:p>
            <a:pPr lvl="1">
              <a:defRPr/>
            </a:pPr>
            <a:r>
              <a:rPr lang="en-US" sz="1800" dirty="0"/>
              <a:t>GOES-17 AMV’s</a:t>
            </a:r>
          </a:p>
          <a:p>
            <a:pPr lvl="1">
              <a:defRPr/>
            </a:pPr>
            <a:r>
              <a:rPr lang="en-US" sz="1800" dirty="0"/>
              <a:t>NOAA-20 VIIRS Polar Winds</a:t>
            </a:r>
          </a:p>
        </p:txBody>
      </p:sp>
    </p:spTree>
    <p:extLst>
      <p:ext uri="{BB962C8B-B14F-4D97-AF65-F5344CB8AC3E}">
        <p14:creationId xmlns:p14="http://schemas.microsoft.com/office/powerpoint/2010/main" xmlns="" val="246010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965399"/>
          </a:xfrm>
        </p:spPr>
        <p:txBody>
          <a:bodyPr/>
          <a:lstStyle/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Overview of NCEP Centers and Structure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High Performance Computing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Observational Data Usage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Current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Recent changes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plans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NWP Model Upgrades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Recent changes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plans</a:t>
            </a:r>
          </a:p>
          <a:p>
            <a:pPr>
              <a:buFontTx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626" y="3408"/>
            <a:chExt cx="4501" cy="432"/>
          </a:xfrm>
        </p:grpSpPr>
        <p:pic>
          <p:nvPicPr>
            <p:cNvPr id="17414" name="Picture 8" descr="wing_sunset2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408"/>
              <a:ext cx="8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roughsea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409"/>
              <a:ext cx="7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416" b="21416"/>
            <a:stretch>
              <a:fillRect/>
            </a:stretch>
          </p:blipFill>
          <p:spPr bwMode="auto">
            <a:xfrm>
              <a:off x="1373" y="3408"/>
              <a:ext cx="7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798" b="9599"/>
            <a:stretch>
              <a:fillRect/>
            </a:stretch>
          </p:blipFill>
          <p:spPr bwMode="auto">
            <a:xfrm>
              <a:off x="2903" y="3409"/>
              <a:ext cx="7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0" b="12845"/>
            <a:stretch>
              <a:fillRect/>
            </a:stretch>
          </p:blipFill>
          <p:spPr bwMode="auto">
            <a:xfrm>
              <a:off x="3638" y="3409"/>
              <a:ext cx="687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PLOW_-_BU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50" b="18750"/>
            <a:stretch>
              <a:fillRect/>
            </a:stretch>
          </p:blipFill>
          <p:spPr bwMode="auto">
            <a:xfrm>
              <a:off x="2132" y="340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5" descr="ncep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Major Model Upgrades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(Observations, Resolution, DA, Dynamics, Physics, Post-processing)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June-December 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Air Quality Model (AQM)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Global Forecast System (GFS)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National Blend of Models (NBM)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Hurricane Weather and Research Forecast (HWRF)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/>
              <a:t>Hurricanes in a Multi-scale Ocean-coupled Non-hydrostatic (HMON) model (</a:t>
            </a:r>
            <a:r>
              <a:rPr lang="en-US" sz="1800" b="1" dirty="0">
                <a:solidFill>
                  <a:srgbClr val="FF0000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i="0" dirty="0"/>
              <a:t>- replacing </a:t>
            </a: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GFDL Hurricane </a:t>
            </a:r>
            <a:r>
              <a:rPr lang="en-US" sz="1800" i="0" dirty="0">
                <a:cs typeface="Arial"/>
                <a:sym typeface="Arial"/>
              </a:rPr>
              <a:t>M</a:t>
            </a:r>
            <a:r>
              <a:rPr lang="en-US" sz="1800" i="0" dirty="0"/>
              <a:t>odel (GHM))</a:t>
            </a:r>
            <a:endParaRPr lang="en-US" sz="1800" i="0" dirty="0">
              <a:solidFill>
                <a:schemeClr val="dk1"/>
              </a:solidFill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latin typeface="Arial" charset="0"/>
                <a:ea typeface="ＭＳ Ｐゴシック" charset="0"/>
                <a:cs typeface="Arial"/>
                <a:sym typeface="Arial"/>
              </a:rPr>
              <a:t>High-Resolution Ensemble Forecast (HREF)</a:t>
            </a:r>
            <a:endParaRPr lang="en-US" sz="1800" i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latin typeface="Arial" charset="0"/>
                <a:ea typeface="ＭＳ Ｐゴシック" charset="0"/>
                <a:cs typeface="Arial"/>
                <a:sym typeface="Arial"/>
              </a:rPr>
              <a:t>Great Lakes Wave (GLW)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Extra-tropical Storm Surge (ETSS), including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 Probabilistic Extra-tropical Storm Surge (P-ETSS)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/>
              <a:t>Real-Time Mesoscale Analysis (RTMA)/Unrestricted Mesoscale Analysis (URMA), including </a:t>
            </a:r>
            <a:r>
              <a:rPr lang="en-US" sz="1800" b="1" dirty="0">
                <a:solidFill>
                  <a:srgbClr val="FF0000"/>
                </a:solidFill>
              </a:rPr>
              <a:t>new</a:t>
            </a:r>
            <a:r>
              <a:rPr lang="en-US" sz="1800" i="0" dirty="0"/>
              <a:t> RTMA with Rapid Updates (RTMA-RU) every 15 minutes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1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Major Model Upgrades (cont’d)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(Observations, Resolution, DA, Dynamics, Physics, Post-processing)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January-October 2018</a:t>
            </a:r>
            <a:endParaRPr lang="en-US" sz="14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Nearshore Wave Prediction System (NWPS)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National Water Model (NWM)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Probabilistic Tropical Cyclone Storm Surge (P-Surge)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Hurricane Weather and Research Forecast (HWRF)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/>
              <a:t>Hurricanes in a Multi-scale Ocean-coupled Non-hydrostatic (HMON) model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Rapid Refresh (RAP)/High-Resolution Rapid Refresh (HRRR)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Great Lakes Ocean Forecast System (GLOFS)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Global Ensemble Forecast System (GEFS)/North American Ensemble Forecast System (NAEFS)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4450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See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  <a:hlinkClick r:id="rId3"/>
              </a:rPr>
              <a:t>http://www.nco.ncep.noaa.gov/pmb/changes/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for more information/details about any of these upgrades</a:t>
            </a: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5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30188"/>
            <a:ext cx="8229600" cy="836612"/>
          </a:xfrm>
        </p:spPr>
        <p:txBody>
          <a:bodyPr/>
          <a:lstStyle/>
          <a:p>
            <a:r>
              <a:rPr lang="en-US" sz="2800" b="1" u="sng" dirty="0"/>
              <a:t>Coming Soon</a:t>
            </a:r>
            <a:r>
              <a:rPr lang="en-US" sz="2800" b="1" dirty="0"/>
              <a:t>: FV3-based Global</a:t>
            </a:r>
            <a:br>
              <a:rPr lang="en-US" sz="2800" b="1" dirty="0"/>
            </a:br>
            <a:r>
              <a:rPr lang="en-US" sz="2800" b="1" dirty="0"/>
              <a:t>Forecast System (GFS)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FV3 = Finite-Volume Cubed-Sphere Dynamical Core, developed by the NOAA Geophysical Fluid Dynamics Laboratory (GFDL)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details available at </a:t>
            </a:r>
            <a:r>
              <a:rPr lang="en-US" sz="1800" dirty="0">
                <a:hlinkClick r:id="rId2"/>
              </a:rPr>
              <a:t>https://www.gfdl.noaa.gov/fv3/</a:t>
            </a:r>
            <a:endParaRPr lang="en-US" sz="1800" dirty="0"/>
          </a:p>
          <a:p>
            <a:r>
              <a:rPr lang="en-US" sz="2400" dirty="0"/>
              <a:t>NCEP plans to replace the current GFS (which uses a spectral dynamical core) with an FV3-based GFS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Target implementation date </a:t>
            </a:r>
            <a:r>
              <a:rPr lang="en-US" sz="1800"/>
              <a:t>is 20 January </a:t>
            </a:r>
            <a:r>
              <a:rPr lang="en-US" sz="1800" dirty="0"/>
              <a:t>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13km resolution, 64 layers (same as current GFS)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Some advancements to data assimilation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Similar physics to current GFS, but new cloud microphysics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FV3 GFS data is available at </a:t>
            </a:r>
            <a:r>
              <a:rPr lang="en-US" sz="1800" dirty="0">
                <a:hlinkClick r:id="rId3"/>
              </a:rPr>
              <a:t>http://para.nomads.ncep.noaa.gov</a:t>
            </a: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5058" name="Picture 2" descr="Image result for new and impro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75451"/>
            <a:ext cx="1295400" cy="13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34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1" y="168965"/>
            <a:ext cx="6867940" cy="98397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400" b="1" dirty="0"/>
              <a:t>NGGPS FV3-based </a:t>
            </a:r>
            <a:r>
              <a:rPr lang="en-US" sz="2400" b="1" u="sng" dirty="0"/>
              <a:t>Unified Modeling System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i="1" dirty="0"/>
              <a:t>Vision for Community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339" y="6045889"/>
            <a:ext cx="805657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Unprecedented opportunity to develop and advance a world-class unified modeling system for the Nation!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32" y="1249976"/>
            <a:ext cx="8686800" cy="4514720"/>
          </a:xfrm>
        </p:spPr>
        <p:txBody>
          <a:bodyPr/>
          <a:lstStyle/>
          <a:p>
            <a:pPr marL="13970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800" u="sng" dirty="0">
                <a:solidFill>
                  <a:schemeClr val="dk1"/>
                </a:solidFill>
              </a:rPr>
              <a:t>Mission of FV3 </a:t>
            </a:r>
            <a:r>
              <a:rPr lang="en-US" sz="1800" b="1" u="sng" dirty="0">
                <a:solidFill>
                  <a:schemeClr val="dk1"/>
                </a:solidFill>
              </a:rPr>
              <a:t>Community</a:t>
            </a:r>
            <a:r>
              <a:rPr lang="en-US" sz="1800" dirty="0">
                <a:solidFill>
                  <a:schemeClr val="dk1"/>
                </a:solidFill>
              </a:rPr>
              <a:t>:  Improve environmental modeling forecast capability unified across time and space for both research and operations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Develop the next generation of scientists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Conduct research for improved scientific understanding and innovation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Engage with community to improve transition of research to operations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Build the world’s best operational capability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1397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u="sng" dirty="0">
                <a:solidFill>
                  <a:schemeClr val="dk1"/>
                </a:solidFill>
              </a:rPr>
              <a:t>The FV3 </a:t>
            </a:r>
            <a:r>
              <a:rPr lang="en-US" sz="1800" b="1" u="sng" dirty="0">
                <a:solidFill>
                  <a:schemeClr val="dk1"/>
                </a:solidFill>
              </a:rPr>
              <a:t>community</a:t>
            </a:r>
            <a:r>
              <a:rPr lang="en-US" sz="1800" u="sng" dirty="0">
                <a:solidFill>
                  <a:schemeClr val="dk1"/>
                </a:solidFill>
              </a:rPr>
              <a:t> will be guided by: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Shared goals, objectives and “ownership” with transparent governance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Inclusive and collaborative development, testing and evaluation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Balance of operational, research and end-user needs and priorities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Scientific capability and credibility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Strong partnership between research and operations</a:t>
            </a:r>
          </a:p>
          <a:p>
            <a:pPr marL="28575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1397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u="sng" dirty="0">
                <a:solidFill>
                  <a:schemeClr val="dk1"/>
                </a:solidFill>
              </a:rPr>
              <a:t>The FV3 </a:t>
            </a:r>
            <a:r>
              <a:rPr lang="en-US" sz="1800" b="1" u="sng" dirty="0">
                <a:solidFill>
                  <a:schemeClr val="dk1"/>
                </a:solidFill>
              </a:rPr>
              <a:t>community</a:t>
            </a:r>
            <a:r>
              <a:rPr lang="en-US" sz="1800" u="sng" dirty="0">
                <a:solidFill>
                  <a:schemeClr val="dk1"/>
                </a:solidFill>
              </a:rPr>
              <a:t> “layers”:</a:t>
            </a:r>
          </a:p>
          <a:p>
            <a:pPr marL="482600" indent="-196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Broad research community; super users; core development team; &amp; operations</a:t>
            </a:r>
            <a:endParaRPr lang="en-US" sz="1800" u="sng" dirty="0">
              <a:solidFill>
                <a:schemeClr val="dk1"/>
              </a:solidFill>
            </a:endParaRPr>
          </a:p>
          <a:p>
            <a:pPr marL="28575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u="sng" dirty="0">
              <a:solidFill>
                <a:schemeClr val="dk1"/>
              </a:solidFill>
            </a:endParaRPr>
          </a:p>
          <a:p>
            <a:pPr marL="28575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u="sng" dirty="0">
              <a:solidFill>
                <a:schemeClr val="dk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0540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Thank You!!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Questions ???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62000" y="2133600"/>
            <a:ext cx="7772400" cy="2819400"/>
            <a:chOff x="762000" y="2133600"/>
            <a:chExt cx="7772400" cy="2819400"/>
          </a:xfrm>
        </p:grpSpPr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066800" y="2743200"/>
              <a:ext cx="7467600" cy="2209800"/>
              <a:chOff x="1066800" y="2743200"/>
              <a:chExt cx="7467600" cy="22098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1066800" y="2743200"/>
              <a:ext cx="74676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389313"/>
                <a:ext cx="7254875" cy="11079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2200" i="1" dirty="0">
                    <a:solidFill>
                      <a:schemeClr val="bg1"/>
                    </a:solidFill>
                  </a:rPr>
                  <a:t>“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From the Sun to the Sea… </a:t>
                </a:r>
              </a:p>
              <a:p>
                <a:pPr eaLnBrk="1" hangingPunct="1"/>
                <a:r>
                  <a:rPr lang="en-US" sz="2200" i="1" dirty="0">
                    <a:solidFill>
                      <a:schemeClr val="bg1"/>
                    </a:solidFill>
                  </a:rPr>
                  <a:t> Where  America</a:t>
                </a:r>
                <a:r>
                  <a:rPr lang="ja-JP" altLang="en-US" sz="2200" i="1" dirty="0">
                    <a:solidFill>
                      <a:schemeClr val="bg1"/>
                    </a:solidFill>
                  </a:rPr>
                  <a:t>’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s Climate, Weather, Ocean and Space Weather Services Begin</a:t>
                </a:r>
                <a:r>
                  <a:rPr lang="ja-JP" altLang="en-US" sz="2200" i="1" dirty="0">
                    <a:solidFill>
                      <a:schemeClr val="bg1"/>
                    </a:solidFill>
                  </a:rPr>
                  <a:t>”</a:t>
                </a:r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2230" name="Picture 5" descr="ncep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33600"/>
              <a:ext cx="204946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4296" y="1676400"/>
            <a:ext cx="9013504" cy="3352800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National Weather Service </a:t>
            </a:r>
            <a:br>
              <a:rPr lang="en-US" sz="2400" b="1" dirty="0"/>
            </a:br>
            <a:r>
              <a:rPr lang="en-US" sz="2400" b="1" dirty="0"/>
              <a:t>National Centers for Environmental Prediction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9557" r="3999" b="14890"/>
          <a:stretch>
            <a:fillRect/>
          </a:stretch>
        </p:blipFill>
        <p:spPr bwMode="auto">
          <a:xfrm>
            <a:off x="2024270" y="1834943"/>
            <a:ext cx="13716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870" y="1833586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70" y="1836899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757" y="1835455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270" y="3447803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870" y="3447803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470" y="3447803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740" y="3450344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82711" y="3447803"/>
            <a:ext cx="1371600" cy="914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76200" dir="8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859788" y="2895600"/>
            <a:ext cx="1687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Aviation Weather Center Kansas City, MO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6223" y="2819400"/>
            <a:ext cx="11881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Environmental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Modeling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College Park, 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24444" y="432614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NCEP Central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College Park, MD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(Supercomputers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Reston &amp; Orlando)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6416" y="4337050"/>
            <a:ext cx="12089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Space Weather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Prediction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Boulder, 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1591" y="2895600"/>
            <a:ext cx="1858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Climate Prediction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College Park, MD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8347" y="2895600"/>
            <a:ext cx="17155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National Hurricane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Miami, FL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435" y="4419600"/>
            <a:ext cx="1611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Ocean Prediction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College Park, MD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7801" y="4419600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Storm Prediction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Norman, OK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2175" y="4415135"/>
            <a:ext cx="1754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Weather Prediction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College Park, MD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21" y="1828562"/>
            <a:ext cx="19165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NCEP Centers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24x7 Operations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COOP/Backup Plans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Common Dissemination Framework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 Data Domain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Runs at 99.9% Delivery Reliability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19973"/>
            <a:ext cx="91555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9963" marR="0" lvl="0" indent="-9699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Mission: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Reliable, timely, and accurate analyses, guidance, forecasts, and warnings for the protection of life and property and the enhancement of the national economy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69963" marR="0" lvl="0" indent="-9699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Vision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Nation’s trusted source, first alert, and preferred partner for environmental prediction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277079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cs typeface="Arial" pitchFamily="34" charset="0"/>
              </a:rPr>
              <a:t>NCEP Operational Numerical Guidance</a:t>
            </a:r>
            <a:br>
              <a:rPr lang="en-US" altLang="en-US" sz="2400" b="1" dirty="0">
                <a:cs typeface="Arial" pitchFamily="34" charset="0"/>
              </a:rPr>
            </a:br>
            <a:r>
              <a:rPr lang="en-US" altLang="en-US" sz="2400" b="1" dirty="0">
                <a:cs typeface="Arial" pitchFamily="34" charset="0"/>
              </a:rPr>
              <a:t>supports the NWS Agency Mission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39941" name="Slide Number Placeholder 1"/>
          <p:cNvSpPr txBox="1">
            <a:spLocks/>
          </p:cNvSpPr>
          <p:nvPr/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447799"/>
            <a:ext cx="86868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2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40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92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45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97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Models</a:t>
            </a:r>
            <a:r>
              <a:rPr lang="en-US" sz="2000" dirty="0"/>
              <a:t> provide </a:t>
            </a:r>
            <a:r>
              <a:rPr lang="en-US" sz="2000" dirty="0">
                <a:solidFill>
                  <a:srgbClr val="008000"/>
                </a:solidFill>
              </a:rPr>
              <a:t>guidance</a:t>
            </a:r>
            <a:endParaRPr lang="en-US" sz="2000" dirty="0"/>
          </a:p>
          <a:p>
            <a:pPr lvl="2"/>
            <a:r>
              <a:rPr lang="en-US" sz="1600" dirty="0"/>
              <a:t>Prediction is now inherently linked to numerical models.</a:t>
            </a:r>
          </a:p>
          <a:p>
            <a:pPr lvl="2"/>
            <a:r>
              <a:rPr lang="en-US" sz="1600" dirty="0"/>
              <a:t>Most models are run at NCEP.</a:t>
            </a:r>
          </a:p>
          <a:p>
            <a:pPr lvl="3"/>
            <a:r>
              <a:rPr lang="en-US" sz="1400" dirty="0"/>
              <a:t>More than 20 major simulation codes.</a:t>
            </a:r>
          </a:p>
          <a:p>
            <a:pPr lvl="3"/>
            <a:r>
              <a:rPr lang="en-US" sz="1400" dirty="0"/>
              <a:t>More than 1600 support codes and scripts.</a:t>
            </a:r>
          </a:p>
          <a:p>
            <a:pPr lvl="3"/>
            <a:r>
              <a:rPr lang="en-US" sz="1400" dirty="0"/>
              <a:t>Billions of data ingested daily.</a:t>
            </a:r>
          </a:p>
          <a:p>
            <a:pPr lvl="3"/>
            <a:r>
              <a:rPr lang="en-US" sz="1400" dirty="0"/>
              <a:t>Millions of products delivered daily.</a:t>
            </a:r>
          </a:p>
          <a:p>
            <a:pPr lvl="2"/>
            <a:r>
              <a:rPr lang="en-US" sz="1600" dirty="0"/>
              <a:t>Sharing with world wide partners:</a:t>
            </a:r>
          </a:p>
          <a:p>
            <a:pPr lvl="3"/>
            <a:r>
              <a:rPr lang="en-US" sz="1400" dirty="0"/>
              <a:t>U.S. Navy and Air Force, MSC, ECMWF, UK Met Office, JMA, BoM, etc.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Forecasts</a:t>
            </a:r>
            <a:r>
              <a:rPr lang="en-US" sz="2000" dirty="0"/>
              <a:t> are made by </a:t>
            </a:r>
            <a:r>
              <a:rPr lang="en-US" sz="2000" dirty="0">
                <a:solidFill>
                  <a:srgbClr val="FF0000"/>
                </a:solidFill>
              </a:rPr>
              <a:t>people</a:t>
            </a:r>
            <a:endParaRPr lang="en-US" sz="2000" dirty="0"/>
          </a:p>
          <a:p>
            <a:pPr lvl="2"/>
            <a:r>
              <a:rPr lang="en-US" sz="1600" dirty="0"/>
              <a:t>122 Weather Forecast Offices (WFOs), spread across 6 geographic regions</a:t>
            </a:r>
          </a:p>
          <a:p>
            <a:pPr lvl="2"/>
            <a:r>
              <a:rPr lang="en-US" sz="1600" dirty="0"/>
              <a:t>Service Centers within NCEP</a:t>
            </a:r>
          </a:p>
          <a:p>
            <a:pPr lvl="3"/>
            <a:r>
              <a:rPr lang="en-US" sz="1400" dirty="0"/>
              <a:t>Weather Prediction Center (WPC)</a:t>
            </a:r>
          </a:p>
          <a:p>
            <a:pPr lvl="3"/>
            <a:r>
              <a:rPr lang="en-US" sz="1400" dirty="0"/>
              <a:t>Ocean Prediction Center (OPC)</a:t>
            </a:r>
          </a:p>
          <a:p>
            <a:pPr lvl="3"/>
            <a:r>
              <a:rPr lang="en-US" sz="1400" dirty="0"/>
              <a:t>Storm Prediction Center (SPC)</a:t>
            </a:r>
          </a:p>
          <a:p>
            <a:pPr lvl="3"/>
            <a:r>
              <a:rPr lang="en-US" sz="1400" dirty="0"/>
              <a:t>Aviation Weather Center (AWC)</a:t>
            </a:r>
          </a:p>
          <a:p>
            <a:pPr lvl="3"/>
            <a:r>
              <a:rPr lang="en-US" sz="1400" dirty="0"/>
              <a:t>National Hurricane Center (NHC)</a:t>
            </a:r>
          </a:p>
          <a:p>
            <a:pPr lvl="3"/>
            <a:r>
              <a:rPr lang="en-US" sz="1400" dirty="0"/>
              <a:t>Climate Prediction Center (CPC)</a:t>
            </a:r>
          </a:p>
          <a:p>
            <a:pPr lvl="3"/>
            <a:r>
              <a:rPr lang="en-US" sz="1400" dirty="0"/>
              <a:t>Space Weather Prediction Center (SWPC)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3719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931" y="1643417"/>
            <a:ext cx="1957953" cy="122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3" t="17296" r="3668" b="19990"/>
          <a:stretch/>
        </p:blipFill>
        <p:spPr bwMode="auto">
          <a:xfrm>
            <a:off x="5606428" y="1643417"/>
            <a:ext cx="2187147" cy="12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7010403" y="6619882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0" y="5078320"/>
            <a:ext cx="9144000" cy="1779679"/>
          </a:xfrm>
          <a:prstGeom prst="rect">
            <a:avLst/>
          </a:prstGeom>
          <a:solidFill>
            <a:srgbClr val="1E029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76275" y="147890"/>
            <a:ext cx="7772400" cy="877943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NCEP is a Critical Component of the NWS Collaborative Forecast Process</a:t>
            </a:r>
            <a:endParaRPr lang="en-US" sz="24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0" y="5319054"/>
            <a:ext cx="5851713" cy="1508104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288925" marR="0" lvl="0" indent="-2889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ymbol"/>
              <a:buChar char="▪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Development, Implementation and Applications for Global and Regional Weather, Climate, Oceans and Space Weather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(EMC)</a:t>
            </a:r>
          </a:p>
          <a:p>
            <a:pPr marL="2889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ymbol"/>
              <a:buChar char="▪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 Computer, Workstation and Network Operations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(NCO)</a:t>
            </a:r>
          </a:p>
        </p:txBody>
      </p:sp>
      <p:cxnSp>
        <p:nvCxnSpPr>
          <p:cNvPr id="391" name="Shape 391"/>
          <p:cNvCxnSpPr/>
          <p:nvPr/>
        </p:nvCxnSpPr>
        <p:spPr>
          <a:xfrm>
            <a:off x="9052" y="5047462"/>
            <a:ext cx="914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Shape 392"/>
          <p:cNvSpPr txBox="1"/>
          <p:nvPr/>
        </p:nvSpPr>
        <p:spPr>
          <a:xfrm>
            <a:off x="0" y="116732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“Provision of Services from the Sun to the Sea”</a:t>
            </a:r>
          </a:p>
        </p:txBody>
      </p:sp>
      <p:sp>
        <p:nvSpPr>
          <p:cNvPr id="394" name="Shape 394"/>
          <p:cNvSpPr/>
          <p:nvPr/>
        </p:nvSpPr>
        <p:spPr>
          <a:xfrm>
            <a:off x="8534402" y="6400800"/>
            <a:ext cx="431799" cy="307974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911" y="2681374"/>
            <a:ext cx="1979691" cy="122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1052" y="3682406"/>
            <a:ext cx="1840731" cy="12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7">
            <a:alphaModFix/>
          </a:blip>
          <a:srcRect b="3701"/>
          <a:stretch/>
        </p:blipFill>
        <p:spPr>
          <a:xfrm>
            <a:off x="4392707" y="1643418"/>
            <a:ext cx="1459006" cy="11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836" y="3843202"/>
            <a:ext cx="1782490" cy="111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207" y="3997339"/>
            <a:ext cx="1507331" cy="9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830" y="2745028"/>
            <a:ext cx="1898708" cy="12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" name="Shape 40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50108" y="2863691"/>
            <a:ext cx="1562099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-48160" y="1647932"/>
            <a:ext cx="4440869" cy="32766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342778" indent="-342778">
              <a:spcBef>
                <a:spcPts val="360"/>
              </a:spcBef>
              <a:spcAft>
                <a:spcPts val="60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6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Solar Monitoring, Warnings and Forecasts </a:t>
            </a:r>
            <a:r>
              <a:rPr lang="en-US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(SWPC)</a:t>
            </a:r>
          </a:p>
          <a:p>
            <a:pPr marL="342778" indent="-342778">
              <a:spcBef>
                <a:spcPts val="360"/>
              </a:spcBef>
              <a:spcAft>
                <a:spcPts val="60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6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Aviation Forecasts and Warnings </a:t>
            </a:r>
            <a:r>
              <a:rPr lang="en-US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(AWC)</a:t>
            </a:r>
          </a:p>
          <a:p>
            <a:pPr marL="342778" indent="-342778">
              <a:spcBef>
                <a:spcPts val="360"/>
              </a:spcBef>
              <a:spcAft>
                <a:spcPts val="60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6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Extreme Events (Hurricanes, snowstorms, excessive rain; severe &amp; fire weather) </a:t>
            </a:r>
            <a:r>
              <a:rPr lang="en-US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(NHC, WPC, SPC)</a:t>
            </a:r>
          </a:p>
          <a:p>
            <a:pPr marL="342778" indent="-342778">
              <a:spcBef>
                <a:spcPts val="360"/>
              </a:spcBef>
              <a:spcAft>
                <a:spcPts val="60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6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High Seas Forecasts and Warnings to day-5 </a:t>
            </a:r>
            <a:r>
              <a:rPr lang="en-US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(OPC)</a:t>
            </a:r>
          </a:p>
          <a:p>
            <a:pPr marL="342778" indent="-342778">
              <a:spcBef>
                <a:spcPts val="360"/>
              </a:spcBef>
              <a:spcAft>
                <a:spcPts val="60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Week 3 &amp; 4; Seasonal Outlooks; El Nino – La Nina Forecasts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(CPC)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980" y="5118896"/>
            <a:ext cx="2119549" cy="110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417" y="5707458"/>
            <a:ext cx="1980121" cy="11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43300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>
                <a:ea typeface="ＭＳ Ｐゴシック" pitchFamily="-111" charset="-128"/>
              </a:rPr>
              <a:t/>
            </a:r>
            <a:br>
              <a:rPr lang="en-US" sz="2800" b="1" dirty="0">
                <a:ea typeface="ＭＳ Ｐゴシック" pitchFamily="-111" charset="-128"/>
              </a:rPr>
            </a:br>
            <a:r>
              <a:rPr lang="en-US" sz="2800" dirty="0">
                <a:ea typeface="ＭＳ Ｐゴシック" pitchFamily="-111" charset="-128"/>
              </a:rPr>
              <a:t/>
            </a:r>
            <a:br>
              <a:rPr lang="en-US" sz="2800" dirty="0">
                <a:ea typeface="ＭＳ Ｐゴシック" pitchFamily="-111" charset="-128"/>
              </a:rPr>
            </a:br>
            <a:r>
              <a:rPr lang="en-US" sz="2800" b="1" dirty="0">
                <a:ea typeface="ＭＳ Ｐゴシック" pitchFamily="-111" charset="-128"/>
              </a:rPr>
              <a:t>Weather &amp; Climate </a:t>
            </a:r>
            <a:br>
              <a:rPr lang="en-US" sz="2800" b="1" dirty="0">
                <a:ea typeface="ＭＳ Ｐゴシック" pitchFamily="-111" charset="-128"/>
              </a:rPr>
            </a:br>
            <a:r>
              <a:rPr lang="en-US" sz="2800" b="1" dirty="0">
                <a:ea typeface="ＭＳ Ｐゴシック" pitchFamily="-111" charset="-128"/>
              </a:rPr>
              <a:t>Supercomputing System (WCOSS)</a:t>
            </a:r>
            <a:br>
              <a:rPr lang="en-US" sz="2800" b="1" dirty="0">
                <a:ea typeface="ＭＳ Ｐゴシック" pitchFamily="-111" charset="-128"/>
              </a:rPr>
            </a:b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571999" cy="51816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Reston, VA (IBM provided facility) – Tide, Luna, Mars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Orlando, FL (IBM provided facility) – Gyre, Surge, Venus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cs typeface="Times New Roman" pitchFamily="18" charset="0"/>
              </a:rPr>
              <a:t>Configuration</a:t>
            </a:r>
            <a:endParaRPr lang="en-US" sz="1200" dirty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Current contract through 2021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IBM iDataPlex/Nextscale    (Tide/Gyre)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CRAY XC-40                      (Luna/Surge)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Dell C6320                         (Mars/Venus)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4.98 petaflops peak speed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>
                <a:cs typeface="Times New Roman" pitchFamily="18" charset="0"/>
              </a:rPr>
              <a:t>14.0 petabytes of disk storage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Performance Requirements</a:t>
            </a:r>
          </a:p>
          <a:p>
            <a:pPr marL="514350" lvl="2" indent="-17145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200" dirty="0">
                <a:cs typeface="Times New Roman" pitchFamily="18" charset="0"/>
              </a:rPr>
              <a:t>Minimum 99.9%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>
                <a:cs typeface="Times New Roman" pitchFamily="18" charset="0"/>
              </a:rPr>
              <a:t>Minimum 99.9%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>
                <a:cs typeface="Times New Roman" pitchFamily="18" charset="0"/>
              </a:rPr>
              <a:t>Minimum 99.9%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>
                <a:cs typeface="Times New Roman" pitchFamily="18" charset="0"/>
              </a:rPr>
              <a:t>Failover tested regularly</a:t>
            </a:r>
            <a:endParaRPr lang="en-US" sz="1600" dirty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cs typeface="Times New Roman" pitchFamily="18" charset="0"/>
              </a:rPr>
              <a:t>Inputs and Outputs</a:t>
            </a:r>
            <a:endParaRPr lang="en-US" sz="1200" b="1" dirty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Processes over 3.6 billion observations/day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Produces over 15 million products/day</a:t>
            </a:r>
          </a:p>
        </p:txBody>
      </p:sp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4800600" y="1563118"/>
            <a:ext cx="3984158" cy="361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+mn-lt"/>
              </a:rPr>
              <a:t>Significance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Where United States weather forecast process starts for the protection of lives and livelihood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Produces model guidance at global, national, and regional scales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+mn-lt"/>
              </a:rPr>
              <a:t>Examples: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Hurricane Forecasts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Aviation / Transportation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Air Quality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Fire Weather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638764"/>
            <a:ext cx="4593758" cy="27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79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NOAA Research &amp; Development </a:t>
            </a:r>
            <a:br>
              <a:rPr lang="en-US" sz="3200" b="1" dirty="0"/>
            </a:b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Supercomputing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" y="2438400"/>
            <a:ext cx="8717280" cy="4114800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8120" y="1752600"/>
            <a:ext cx="87172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algn="ctr" eaLnBrk="0" hangingPunct="0">
              <a:spcBef>
                <a:spcPct val="20000"/>
              </a:spcBef>
            </a:pPr>
            <a:r>
              <a:rPr lang="en-US" sz="1400" dirty="0">
                <a:solidFill>
                  <a:srgbClr val="363636"/>
                </a:solidFill>
                <a:latin typeface="+mn-lt"/>
              </a:rPr>
              <a:t>Supplemental HPC resources, including for easier collaboration with users outside of WCOSS community.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16930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Conventional 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7950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NCEP 00Z GDAS ANNUAL DAILY MEAN RECEIVED CONVENTIONAL OBS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92021" y="4013078"/>
            <a:ext cx="1007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Thousands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755736"/>
              </p:ext>
            </p:extLst>
          </p:nvPr>
        </p:nvGraphicFramePr>
        <p:xfrm>
          <a:off x="762000" y="1948888"/>
          <a:ext cx="8153400" cy="468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399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155698"/>
              </p:ext>
            </p:extLst>
          </p:nvPr>
        </p:nvGraphicFramePr>
        <p:xfrm>
          <a:off x="304800" y="1600200"/>
          <a:ext cx="8395440" cy="4389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2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5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9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Observation type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Global</a:t>
                      </a:r>
                      <a:r>
                        <a:rPr lang="en-US" sz="1000" b="1" baseline="0" dirty="0">
                          <a:effectLst/>
                        </a:rPr>
                        <a:t> Forecast System (</a:t>
                      </a:r>
                      <a:r>
                        <a:rPr lang="en-US" sz="1000" b="1" dirty="0">
                          <a:effectLst/>
                        </a:rPr>
                        <a:t>GFS/GDAS)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North</a:t>
                      </a:r>
                      <a:r>
                        <a:rPr lang="en-US" sz="1000" b="1" baseline="0" dirty="0">
                          <a:effectLst/>
                        </a:rPr>
                        <a:t> American Mesoscale 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(NAM/NDAS)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Rapid</a:t>
                      </a:r>
                      <a:r>
                        <a:rPr lang="en-US" sz="1000" b="1" baseline="0" dirty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effectLst/>
                        </a:rPr>
                        <a:t>(</a:t>
                      </a:r>
                      <a:r>
                        <a:rPr lang="en-US" sz="1000" b="1" dirty="0">
                          <a:effectLst/>
                        </a:rPr>
                        <a:t>RAP)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Real-Time Mesoscale Anal.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(RTMA)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Tropical cycle bogus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pstnl (storm center),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Rawinsonde (TAC)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r>
                        <a:rPr lang="en-US" sz="1000" b="0" dirty="0">
                          <a:effectLst/>
                        </a:rPr>
                        <a:t>, 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PIBAL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 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Dropsonde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Dropsonde splash-level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RECCO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</a:t>
                      </a:r>
                      <a:r>
                        <a:rPr lang="en-US" sz="1000" b="1" baseline="0" dirty="0">
                          <a:effectLst/>
                        </a:rPr>
                        <a:t>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AIREP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AMDAR (TAC+BUFR)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</a:rPr>
                        <a:t>q,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q, </a:t>
                      </a:r>
                      <a:r>
                        <a:rPr lang="en-US" sz="1000" b="1" dirty="0" err="1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q, </a:t>
                      </a:r>
                      <a:r>
                        <a:rPr lang="en-US" sz="1000" b="1" dirty="0" err="1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U.S./Mexican/ADS-C MDCRS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Canadian AMDAR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Ts,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TAMDAR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Ts, q,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Ts, q,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</a:rPr>
                        <a:t>Ts, q, uv</a:t>
                      </a:r>
                      <a:endParaRPr lang="en-US" sz="1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S. American AMDAR</a:t>
                      </a: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Ts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, q, </a:t>
                      </a: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uv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Ts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, q, </a:t>
                      </a: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uv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Ts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, q, </a:t>
                      </a:r>
                      <a:r>
                        <a:rPr lang="en-US" sz="1000" b="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</a:rPr>
                        <a:t>uv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GPS-met </a:t>
                      </a:r>
                      <a:r>
                        <a:rPr lang="en-US" sz="900" dirty="0">
                          <a:effectLst/>
                        </a:rPr>
                        <a:t>(ground based)</a:t>
                      </a: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PWt (US only)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PWt (US only)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PWt (US only)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RASS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NPN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Multi-agency</a:t>
                      </a:r>
                      <a:r>
                        <a:rPr lang="en-US" sz="1000" baseline="0" dirty="0">
                          <a:effectLst/>
                        </a:rPr>
                        <a:t>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 (</a:t>
                      </a:r>
                      <a:r>
                        <a:rPr lang="en-US" sz="1000" b="1" u="sng" dirty="0">
                          <a:effectLst/>
                        </a:rPr>
                        <a:t>&lt;</a:t>
                      </a:r>
                      <a:r>
                        <a:rPr lang="en-US" sz="1000" b="1" dirty="0">
                          <a:effectLst/>
                        </a:rPr>
                        <a:t> 400 mb)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VAD winds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 (RCM)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 (RCM+L2 NEXRAD)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uv (RCM+</a:t>
                      </a:r>
                      <a:r>
                        <a:rPr lang="en-US" sz="1000" b="1" u="sng" dirty="0">
                          <a:effectLst/>
                        </a:rPr>
                        <a:t>L2 NEXRAD</a:t>
                      </a:r>
                      <a:r>
                        <a:rPr lang="en-US" sz="1000" b="1" dirty="0">
                          <a:effectLst/>
                        </a:rPr>
                        <a:t>)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JMA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uv </a:t>
                      </a:r>
                      <a:r>
                        <a:rPr lang="en-US" sz="900" i="1" dirty="0">
                          <a:solidFill>
                            <a:srgbClr val="0070C0"/>
                          </a:solidFill>
                          <a:effectLst/>
                        </a:rPr>
                        <a:t>(currently not processed)</a:t>
                      </a:r>
                      <a:endParaRPr lang="en-US" sz="9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SYNOP (TAC), METAR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Tv, q, uv, 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/>
                        <a:t>pstn, Tv, q, mta_cld, uv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pstn, Tv, q, uv,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3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Ship (TAC), buoy (TAC), platforms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pstn, Tv, q, uv,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Mesonet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effectLst/>
                        </a:rPr>
                        <a:t>pstn, Tv, q, uv</a:t>
                      </a:r>
                      <a:endParaRPr lang="en-US" sz="10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672" marR="57672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51112" y="362634"/>
            <a:ext cx="5750292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Conventional Data Usage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bold black: used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r>
              <a:rPr lang="en-US" sz="1400" i="1" dirty="0">
                <a:solidFill>
                  <a:srgbClr val="0070C0"/>
                </a:solidFill>
              </a:rPr>
              <a:t>aqua italicized: monitored</a:t>
            </a: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0300" y="5967680"/>
            <a:ext cx="34671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       </a:t>
            </a:r>
            <a:r>
              <a:rPr lang="en-US" sz="900" dirty="0">
                <a:solidFill>
                  <a:srgbClr val="000000"/>
                </a:solidFill>
              </a:rPr>
              <a:t>mta_cld - METAR cloud amount, height of cloud base,</a:t>
            </a:r>
          </a:p>
          <a:p>
            <a:r>
              <a:rPr lang="en-US" sz="900" dirty="0">
                <a:solidFill>
                  <a:srgbClr val="000000"/>
                </a:solidFill>
              </a:rPr>
              <a:t>                       present weather, visibility, dewpoint        </a:t>
            </a:r>
          </a:p>
          <a:p>
            <a:r>
              <a:rPr lang="en-US" sz="900" dirty="0">
                <a:solidFill>
                  <a:srgbClr val="000000"/>
                </a:solidFill>
              </a:rPr>
              <a:t>        pstn - station (surface) pressure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        PWt - total column precipitable 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0250" y="5981581"/>
            <a:ext cx="2876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   </a:t>
            </a:r>
            <a:r>
              <a:rPr lang="en-US" sz="900" dirty="0">
                <a:solidFill>
                  <a:srgbClr val="000000"/>
                </a:solidFill>
              </a:rPr>
              <a:t>     q – specific humidity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        sst - sea-surface temperature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        Ts - sensible (dry bulb) temperature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        Tv - virtual temperature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        u v - wind</a:t>
            </a:r>
          </a:p>
        </p:txBody>
      </p:sp>
    </p:spTree>
    <p:extLst>
      <p:ext uri="{BB962C8B-B14F-4D97-AF65-F5344CB8AC3E}">
        <p14:creationId xmlns:p14="http://schemas.microsoft.com/office/powerpoint/2010/main" xmlns="" val="1627331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26248</TotalTime>
  <Words>2496</Words>
  <Application>Microsoft Office PowerPoint</Application>
  <PresentationFormat>On-screen Show (4:3)</PresentationFormat>
  <Paragraphs>633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Default Design</vt:lpstr>
      <vt:lpstr>7_Default Design</vt:lpstr>
      <vt:lpstr>6_Default Design</vt:lpstr>
      <vt:lpstr>8_Default Design</vt:lpstr>
      <vt:lpstr>9_Default Design</vt:lpstr>
      <vt:lpstr>NCEP Status Update for GODEX-NWP-2       </vt:lpstr>
      <vt:lpstr>Topics</vt:lpstr>
      <vt:lpstr>National Weather Service  National Centers for Environmental Prediction </vt:lpstr>
      <vt:lpstr>NCEP Operational Numerical Guidance supports the NWS Agency Mission </vt:lpstr>
      <vt:lpstr>NCEP is a Critical Component of the NWS Collaborative Forecast Process</vt:lpstr>
      <vt:lpstr>  Weather &amp; Climate  Supercomputing System (WCOSS)  </vt:lpstr>
      <vt:lpstr>NOAA Research &amp; Development  Supercomputing</vt:lpstr>
      <vt:lpstr>Conventional Data Received</vt:lpstr>
      <vt:lpstr>Slide 9</vt:lpstr>
      <vt:lpstr>Non-Conventional Data Received</vt:lpstr>
      <vt:lpstr>Non-Conventional Assimilated Data</vt:lpstr>
      <vt:lpstr>Slide 12</vt:lpstr>
      <vt:lpstr>Slide 13</vt:lpstr>
      <vt:lpstr>Slide 14</vt:lpstr>
      <vt:lpstr>Changes in Observational Data Usage</vt:lpstr>
      <vt:lpstr>Changes in Observational Data Usage (cont.)</vt:lpstr>
      <vt:lpstr>Changes in Observational Data Usage (cont.)</vt:lpstr>
      <vt:lpstr>Future plans:   Observational Data</vt:lpstr>
      <vt:lpstr>Future plans:   Observational Data (cont.)</vt:lpstr>
      <vt:lpstr>Major Model Upgrades (Observations, Resolution, DA, Dynamics, Physics, Post-processing)</vt:lpstr>
      <vt:lpstr>Major Model Upgrades (cont’d) (Observations, Resolution, DA, Dynamics, Physics, Post-processing)</vt:lpstr>
      <vt:lpstr>Coming Soon: FV3-based Global Forecast System (GFS)</vt:lpstr>
      <vt:lpstr>NGGPS FV3-based Unified Modeling System Vision for Community</vt:lpstr>
      <vt:lpstr>Thank You!! Questions ???</vt:lpstr>
    </vt:vector>
  </TitlesOfParts>
  <Company>DOC/NOAA/NWS/NCEP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Status</dc:title>
  <dc:subject>APSDEU/NAEDEX 2014</dc:subject>
  <dc:creator>MMainelli</dc:creator>
  <cp:lastModifiedBy>ncmrwf</cp:lastModifiedBy>
  <cp:revision>1027</cp:revision>
  <cp:lastPrinted>2012-09-21T16:59:58Z</cp:lastPrinted>
  <dcterms:created xsi:type="dcterms:W3CDTF">2011-05-02T20:48:32Z</dcterms:created>
  <dcterms:modified xsi:type="dcterms:W3CDTF">2018-11-26T16:32:36Z</dcterms:modified>
</cp:coreProperties>
</file>